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4059" r:id="rId2"/>
    <p:sldMasterId id="2147483968" r:id="rId3"/>
    <p:sldMasterId id="2147483844" r:id="rId4"/>
  </p:sldMasterIdLst>
  <p:notesMasterIdLst>
    <p:notesMasterId r:id="rId28"/>
  </p:notesMasterIdLst>
  <p:sldIdLst>
    <p:sldId id="256" r:id="rId5"/>
    <p:sldId id="258" r:id="rId6"/>
    <p:sldId id="341" r:id="rId7"/>
    <p:sldId id="289" r:id="rId8"/>
    <p:sldId id="346" r:id="rId9"/>
    <p:sldId id="335" r:id="rId10"/>
    <p:sldId id="336" r:id="rId11"/>
    <p:sldId id="339" r:id="rId12"/>
    <p:sldId id="337" r:id="rId13"/>
    <p:sldId id="353" r:id="rId14"/>
    <p:sldId id="352" r:id="rId15"/>
    <p:sldId id="344" r:id="rId16"/>
    <p:sldId id="359" r:id="rId17"/>
    <p:sldId id="357" r:id="rId18"/>
    <p:sldId id="354" r:id="rId19"/>
    <p:sldId id="362" r:id="rId20"/>
    <p:sldId id="365" r:id="rId21"/>
    <p:sldId id="367" r:id="rId22"/>
    <p:sldId id="369" r:id="rId23"/>
    <p:sldId id="371" r:id="rId24"/>
    <p:sldId id="372" r:id="rId25"/>
    <p:sldId id="375" r:id="rId26"/>
    <p:sldId id="278" r:id="rId27"/>
  </p:sldIdLst>
  <p:sldSz cx="12192000" cy="6858000"/>
  <p:notesSz cx="9144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o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80"/>
    <a:srgbClr val="006600"/>
    <a:srgbClr val="172A39"/>
    <a:srgbClr val="CC0000"/>
    <a:srgbClr val="152633"/>
    <a:srgbClr val="FF0000"/>
    <a:srgbClr val="E52A05"/>
    <a:srgbClr val="A50021"/>
    <a:srgbClr val="E92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5065" autoAdjust="0"/>
  </p:normalViewPr>
  <p:slideViewPr>
    <p:cSldViewPr snapToGrid="0">
      <p:cViewPr>
        <p:scale>
          <a:sx n="73" d="100"/>
          <a:sy n="73" d="100"/>
        </p:scale>
        <p:origin x="-324" y="-16"/>
      </p:cViewPr>
      <p:guideLst>
        <p:guide orient="horz" pos="2160"/>
        <p:guide pos="3847"/>
      </p:guideLst>
    </p:cSldViewPr>
  </p:slideViewPr>
  <p:outlineViewPr>
    <p:cViewPr>
      <p:scale>
        <a:sx n="33" d="100"/>
        <a:sy n="33" d="100"/>
      </p:scale>
      <p:origin x="0" y="-1355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752"/>
    </p:cViewPr>
  </p:sorterViewPr>
  <p:notesViewPr>
    <p:cSldViewPr snapToGrid="0">
      <p:cViewPr varScale="1">
        <p:scale>
          <a:sx n="88" d="100"/>
          <a:sy n="88" d="100"/>
        </p:scale>
        <p:origin x="122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58422DB-2C48-4155-88FC-86A22514EC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687615C-E61F-4188-8933-4644446630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0FCF9B-7522-4179-A6F0-1D6D41537D88}" type="datetimeFigureOut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63052BED-DBE0-4615-BC7A-897B80F85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295CB7-D319-4B35-A0BC-4DE2FB6898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A27ABF-9764-4B41-95B8-A5B1013CF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50C109-796F-4E48-9786-8A34568B01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4989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xmlns="" id="{6BBE5498-8EFC-4AC2-A28F-33DD69673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xmlns="" id="{7AA4365E-896E-4408-A651-ED7785488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xmlns="" id="{09D33555-8D00-43DC-864A-BC6BD018E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34EA9B-27FD-4CE8-86D0-CA18974A7677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xmlns="" id="{8785CEBE-DEEF-45AC-BFA1-E5F374249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xmlns="" id="{33E43EFD-EB3C-445B-A165-27AC42543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xmlns="" id="{98408889-E7E8-4237-9B69-A80D98F28B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C9D1A2-1D55-4685-B07D-5037233C2929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xmlns="" id="{6F51CBA8-48CF-4C30-92D1-0A1F69A52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xmlns="" id="{7CA79DB1-8C31-4C23-B338-EC2EA3A79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xmlns="" id="{515AB0A5-3C1A-4147-AA78-715C86539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6CF6928-2B52-4526-A100-742CFEC9BAAB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xmlns="" id="{BD862E0C-9917-46BB-B4E0-7A078F422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xmlns="" id="{3D94B9B4-43BF-4E70-925E-9239D3FFC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xmlns="" id="{C0CAFF22-EE8A-41FF-9DDC-5DB01800E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83C48C8-BDDC-4095-B037-0CC56BEEA8DD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xmlns="" id="{5BA474A5-733B-44BB-813F-3A4EF8C52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xmlns="" id="{5C65E01E-9218-4179-8960-EE04E08AA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xmlns="" id="{98422AEA-2D9B-4C5B-9D59-98B5702571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A5E4E0-9D5A-495D-9D93-6E0584272587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xmlns="" id="{82586F8A-7558-4FD7-8021-8292D7D20C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xmlns="" id="{4A832AED-62DE-42D5-8C43-CFA19BF38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xmlns="" id="{53DD05FD-521A-4F17-8200-0410D8430C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59051FF-15B9-4C58-ABD7-3512AE1E9E39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xmlns="" id="{27B1DB8B-55DB-47A7-9870-8223A5203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xmlns="" id="{CEF74310-EC00-4527-A92E-8267261A0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xmlns="" id="{A08883DE-04C0-4540-A1E8-5997E5C23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1FE2C1D-265B-491C-8BF7-A38B3AB1D58F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xmlns="" id="{D767C10E-4B4B-4717-A620-533B3E53D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xmlns="" id="{55E9B219-7772-4E3F-B3C2-9BFD352E7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xmlns="" id="{7178CEA4-255A-4A56-A211-0CF83D68B2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1DF5DE-4037-445D-BBDC-ABDAFEBBCD44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xmlns="" id="{8785CEBE-DEEF-45AC-BFA1-E5F374249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xmlns="" id="{33E43EFD-EB3C-445B-A165-27AC42543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xmlns="" id="{98408889-E7E8-4237-9B69-A80D98F28B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C9D1A2-1D55-4685-B07D-5037233C2929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53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xmlns="" id="{56D5A1C9-C7D7-4AC3-B225-00609FCF3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xmlns="" id="{92E9E9C0-C3C7-43CC-8658-19D921A85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xmlns="" id="{6B4F7FD4-63E6-495B-A479-7156B7D96B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4A6789-62C6-47CA-9861-306FF1F3E102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E6E7E39-76CD-425A-8424-A4B6934C9BB5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F5B7160C-A0D3-4082-AF4C-E679033173D7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xmlns="" id="{CC251923-CE59-4AEB-BB10-7721EBCBB67E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020358D-3939-4658-BD6B-A7FA5CE6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83083-9232-4CBB-A10C-44187CA1A8E4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DB9D57A-E7E6-4C96-BF31-1C00ECD7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B950B5F-2034-4E34-B123-04039BEB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20B83-396B-4F76-AE61-AA28C16C93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97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23B42A2-DDCE-4CF9-B19A-CADB15274DE2}"/>
              </a:ext>
            </a:extLst>
          </p:cNvPr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2146A9AB-6F43-4F4B-AFA7-437002FB37AA}"/>
              </a:ext>
            </a:extLst>
          </p:cNvPr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17F587D7-E064-4848-BF32-7470B00F6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16989CA-ABDC-4F3D-AC5F-3501F318324A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69C46FC6-AE06-41AE-85F9-951DEAED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E518B9DC-57B5-4529-84CA-A6604D4E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13AB64-DAD7-44E9-AE6B-442451E430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153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457DE7AB-9218-4280-871A-D9ADECECD24C}"/>
              </a:ext>
            </a:extLst>
          </p:cNvPr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FE0F9857-1C22-4E30-ACE7-7F9F12DBBF2E}"/>
              </a:ext>
            </a:extLst>
          </p:cNvPr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B09753F0-1BB8-46F8-AB9A-EB9875D2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2E01-FB02-42F3-A645-047E1D603A5D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EFE30A2B-C681-4D20-BC8B-540EE9FB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27487F60-A4E3-4F1E-957E-0F27B404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62524-B467-4794-98B7-4FE6DF18B8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2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BBAB44-F033-4960-8DEA-BF508635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781F-07D6-42AC-B3E4-A895E77A357E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3F87A6-F0CB-4398-87DC-8182194D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793A04-E438-48A8-9C1E-BCAE2AA6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666D-58FA-40BA-97A9-F45E6CCBA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914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20A911C-28C0-4B05-9870-5DCBE159E4CF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08355EBA-3CBD-4453-A5BA-8E933AB26139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7C889DEC-F883-4D1D-93F8-AA8E681F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1629-720D-4751-8D38-A8BA9E6306A4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BDBA861D-7CE1-422B-8889-E336F155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C201C53-FFDB-42B7-9A29-1C89342A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4519F-8824-42DA-8456-3831EA7222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659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C6AE58-83E3-4B93-BD00-2ABB69649D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9113" y="136525"/>
            <a:ext cx="10730951" cy="963405"/>
          </a:xfrm>
        </p:spPr>
        <p:txBody>
          <a:bodyPr anchor="b">
            <a:normAutofit/>
          </a:bodyPr>
          <a:lstStyle>
            <a:lvl1pPr algn="just">
              <a:defRPr sz="1800"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Таблица 4. Количество потребленных форм </a:t>
            </a:r>
            <a:r>
              <a:rPr lang="en-US" dirty="0"/>
              <a:t>N </a:t>
            </a:r>
            <a:r>
              <a:rPr lang="ru-RU" dirty="0"/>
              <a:t>и Р </a:t>
            </a:r>
            <a:r>
              <a:rPr lang="en-US" dirty="0" err="1"/>
              <a:t>Cyanophites</a:t>
            </a:r>
            <a:r>
              <a:rPr lang="en-US" dirty="0"/>
              <a:t> </a:t>
            </a:r>
            <a:r>
              <a:rPr lang="ru-RU" dirty="0"/>
              <a:t>за год в районах Каспийского моря (в районах - западных 1, 5, 9 и восточных 2, 6, 10) </a:t>
            </a:r>
            <a:br>
              <a:rPr lang="ru-RU" dirty="0"/>
            </a:br>
            <a:r>
              <a:rPr lang="ru-RU" dirty="0"/>
              <a:t>             (выше и ниже черты – без и с фиксацией </a:t>
            </a:r>
            <a:r>
              <a:rPr lang="en-US" dirty="0"/>
              <a:t>N</a:t>
            </a:r>
            <a:r>
              <a:rPr lang="ru-RU" dirty="0"/>
              <a:t> соответственно)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07237E4-2775-4ACF-9DEE-A920DDC9A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113" y="1402177"/>
            <a:ext cx="10880035" cy="477333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646CE9-2F9F-448F-B0F0-965BD581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4AF0-CB66-490B-BB41-247396E3A2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F0A9FD-C7D1-43E0-8418-89ACC48F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E89C91-660F-446A-8727-9EE83439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6596-7EE4-4E4B-864D-8A93D3703917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4309E85E-89B5-4CEA-B002-D74D7AAAB74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89953515"/>
              </p:ext>
            </p:extLst>
          </p:nvPr>
        </p:nvGraphicFramePr>
        <p:xfrm>
          <a:off x="838200" y="1099930"/>
          <a:ext cx="11128513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683">
                  <a:extLst>
                    <a:ext uri="{9D8B030D-6E8A-4147-A177-3AD203B41FA5}">
                      <a16:colId xmlns:a16="http://schemas.microsoft.com/office/drawing/2014/main" xmlns="" val="1305137828"/>
                    </a:ext>
                  </a:extLst>
                </a:gridCol>
                <a:gridCol w="1011683">
                  <a:extLst>
                    <a:ext uri="{9D8B030D-6E8A-4147-A177-3AD203B41FA5}">
                      <a16:colId xmlns:a16="http://schemas.microsoft.com/office/drawing/2014/main" xmlns="" val="3359998098"/>
                    </a:ext>
                  </a:extLst>
                </a:gridCol>
                <a:gridCol w="1011683">
                  <a:extLst>
                    <a:ext uri="{9D8B030D-6E8A-4147-A177-3AD203B41FA5}">
                      <a16:colId xmlns:a16="http://schemas.microsoft.com/office/drawing/2014/main" xmlns="" val="1687215013"/>
                    </a:ext>
                  </a:extLst>
                </a:gridCol>
                <a:gridCol w="1011683">
                  <a:extLst>
                    <a:ext uri="{9D8B030D-6E8A-4147-A177-3AD203B41FA5}">
                      <a16:colId xmlns:a16="http://schemas.microsoft.com/office/drawing/2014/main" xmlns="" val="1653845221"/>
                    </a:ext>
                  </a:extLst>
                </a:gridCol>
                <a:gridCol w="1011683">
                  <a:extLst>
                    <a:ext uri="{9D8B030D-6E8A-4147-A177-3AD203B41FA5}">
                      <a16:colId xmlns:a16="http://schemas.microsoft.com/office/drawing/2014/main" xmlns="" val="816717777"/>
                    </a:ext>
                  </a:extLst>
                </a:gridCol>
                <a:gridCol w="1011683">
                  <a:extLst>
                    <a:ext uri="{9D8B030D-6E8A-4147-A177-3AD203B41FA5}">
                      <a16:colId xmlns:a16="http://schemas.microsoft.com/office/drawing/2014/main" xmlns="" val="2710731193"/>
                    </a:ext>
                  </a:extLst>
                </a:gridCol>
                <a:gridCol w="1056262">
                  <a:extLst>
                    <a:ext uri="{9D8B030D-6E8A-4147-A177-3AD203B41FA5}">
                      <a16:colId xmlns:a16="http://schemas.microsoft.com/office/drawing/2014/main" xmlns="" val="548166483"/>
                    </a:ext>
                  </a:extLst>
                </a:gridCol>
                <a:gridCol w="967104">
                  <a:extLst>
                    <a:ext uri="{9D8B030D-6E8A-4147-A177-3AD203B41FA5}">
                      <a16:colId xmlns:a16="http://schemas.microsoft.com/office/drawing/2014/main" xmlns="" val="1752873957"/>
                    </a:ext>
                  </a:extLst>
                </a:gridCol>
                <a:gridCol w="1011683">
                  <a:extLst>
                    <a:ext uri="{9D8B030D-6E8A-4147-A177-3AD203B41FA5}">
                      <a16:colId xmlns:a16="http://schemas.microsoft.com/office/drawing/2014/main" xmlns="" val="1701380653"/>
                    </a:ext>
                  </a:extLst>
                </a:gridCol>
                <a:gridCol w="910187">
                  <a:extLst>
                    <a:ext uri="{9D8B030D-6E8A-4147-A177-3AD203B41FA5}">
                      <a16:colId xmlns:a16="http://schemas.microsoft.com/office/drawing/2014/main" xmlns="" val="660828685"/>
                    </a:ext>
                  </a:extLst>
                </a:gridCol>
                <a:gridCol w="1113179">
                  <a:extLst>
                    <a:ext uri="{9D8B030D-6E8A-4147-A177-3AD203B41FA5}">
                      <a16:colId xmlns:a16="http://schemas.microsoft.com/office/drawing/2014/main" xmlns="" val="1062739395"/>
                    </a:ext>
                  </a:extLst>
                </a:gridCol>
              </a:tblGrid>
              <a:tr h="343575">
                <a:tc row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Район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формы, мг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N/(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л х год)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/>
                      <a:r>
                        <a:rPr lang="en-US" u="sng" dirty="0" err="1">
                          <a:solidFill>
                            <a:schemeClr val="tx1"/>
                          </a:solidFill>
                        </a:rPr>
                        <a:t>Nm:Pdis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/>
                      <a:r>
                        <a:rPr lang="ru-RU" dirty="0">
                          <a:solidFill>
                            <a:schemeClr val="tx1"/>
                          </a:solidFill>
                          <a:ea typeface="Segoe UI Symbol" panose="020B0502040204020203" pitchFamily="34" charset="0"/>
                        </a:rPr>
                        <a:t>⅀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a typeface="Segoe UI Symbol" panose="020B0502040204020203" pitchFamily="34" charset="0"/>
                        </a:rPr>
                        <a:t>N :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ea typeface="Segoe UI Symbol" panose="020B0502040204020203" pitchFamily="34" charset="0"/>
                        </a:rPr>
                        <a:t>Pdis</a:t>
                      </a:r>
                      <a:endParaRPr lang="ru-RU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15924"/>
                  </a:ext>
                </a:extLst>
              </a:tr>
              <a:tr h="3435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NH4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N2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ea typeface="Segoe UI Symbol" panose="020B0502040204020203" pitchFamily="34" charset="0"/>
                        </a:rPr>
                        <a:t>⅀</a:t>
                      </a:r>
                      <a:r>
                        <a:rPr lang="en-US" dirty="0">
                          <a:ea typeface="Segoe UI Symbol" panose="020B0502040204020203" pitchFamily="34" charset="0"/>
                        </a:rPr>
                        <a:t> </a:t>
                      </a:r>
                      <a:r>
                        <a:rPr lang="ru-RU" dirty="0">
                          <a:ea typeface="Segoe UI Symbol" panose="020B0502040204020203" pitchFamily="34" charset="0"/>
                        </a:rPr>
                        <a:t>форм </a:t>
                      </a:r>
                      <a:r>
                        <a:rPr lang="en-US" dirty="0">
                          <a:ea typeface="Segoe UI Symbol" panose="020B0502040204020203" pitchFamily="34" charset="0"/>
                        </a:rPr>
                        <a:t>N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DIP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DOP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Pdis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949151"/>
                  </a:ext>
                </a:extLst>
              </a:tr>
              <a:tr h="601256">
                <a:tc>
                  <a:txBody>
                    <a:bodyPr/>
                    <a:lstStyle/>
                    <a:p>
                      <a:r>
                        <a:rPr lang="ru-RU" dirty="0"/>
                        <a:t>     1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0.2215</a:t>
                      </a:r>
                    </a:p>
                    <a:p>
                      <a:pPr algn="ctr"/>
                      <a:r>
                        <a:rPr lang="en-US" u="none" dirty="0"/>
                        <a:t>0.0677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0.0122</a:t>
                      </a:r>
                    </a:p>
                    <a:p>
                      <a:pPr algn="ctr"/>
                      <a:r>
                        <a:rPr lang="en-US" u="none" dirty="0"/>
                        <a:t>0.0021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0.1604</a:t>
                      </a:r>
                    </a:p>
                    <a:p>
                      <a:pPr algn="ctr"/>
                      <a:r>
                        <a:rPr lang="en-US" u="none" dirty="0"/>
                        <a:t>0.0226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-</a:t>
                      </a:r>
                    </a:p>
                    <a:p>
                      <a:pPr algn="ctr"/>
                      <a:r>
                        <a:rPr lang="en-US" dirty="0"/>
                        <a:t>0.7555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 err="1"/>
                        <a:t>Nmin</a:t>
                      </a:r>
                      <a:r>
                        <a:rPr lang="en-US" u="sng" dirty="0"/>
                        <a:t> = 0.3941</a:t>
                      </a:r>
                    </a:p>
                    <a:p>
                      <a:pPr algn="ctr"/>
                      <a:r>
                        <a:rPr lang="en-US" u="none" dirty="0"/>
                        <a:t>Nmin+N2= 0.8498</a:t>
                      </a:r>
                      <a:endParaRPr lang="ru-RU" u="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0.0550</a:t>
                      </a:r>
                    </a:p>
                    <a:p>
                      <a:pPr algn="ctr"/>
                      <a:r>
                        <a:rPr lang="en-US" u="none" dirty="0"/>
                        <a:t>0.0902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0.0358</a:t>
                      </a:r>
                    </a:p>
                    <a:p>
                      <a:pPr algn="ctr"/>
                      <a:r>
                        <a:rPr lang="en-US" u="none" dirty="0"/>
                        <a:t>0.1502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0.0908</a:t>
                      </a:r>
                    </a:p>
                    <a:p>
                      <a:pPr algn="ctr"/>
                      <a:r>
                        <a:rPr lang="en-US" u="none" dirty="0"/>
                        <a:t>0.2404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4.3</a:t>
                      </a:r>
                    </a:p>
                    <a:p>
                      <a:pPr algn="ctr"/>
                      <a:r>
                        <a:rPr lang="en-US" u="none" dirty="0"/>
                        <a:t>3.7</a:t>
                      </a:r>
                      <a:endParaRPr lang="ru-RU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2841292"/>
                  </a:ext>
                </a:extLst>
              </a:tr>
              <a:tr h="60125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</a:pPr>
                      <a:r>
                        <a:rPr lang="ru-RU" dirty="0"/>
                        <a:t>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</a:t>
                      </a:r>
                      <a:r>
                        <a:rPr lang="ru-RU" u="sng" dirty="0"/>
                        <a:t>0</a:t>
                      </a:r>
                      <a:r>
                        <a:rPr lang="en-US" u="sng" dirty="0"/>
                        <a:t>215</a:t>
                      </a:r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033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0.00</a:t>
                      </a:r>
                      <a:r>
                        <a:rPr lang="ru-RU" u="none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570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-</a:t>
                      </a:r>
                    </a:p>
                    <a:p>
                      <a:pPr algn="ctr"/>
                      <a:r>
                        <a:rPr lang="en-US" dirty="0"/>
                        <a:t>0.</a:t>
                      </a:r>
                      <a:r>
                        <a:rPr lang="ru-RU" dirty="0"/>
                        <a:t>3899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 err="1"/>
                        <a:t>Nmin</a:t>
                      </a:r>
                      <a:r>
                        <a:rPr lang="en-US" u="sng" dirty="0"/>
                        <a:t> = 0.</a:t>
                      </a:r>
                      <a:r>
                        <a:rPr lang="ru-RU" u="sng" dirty="0"/>
                        <a:t>0818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Nmin+N2= 0.4</a:t>
                      </a:r>
                      <a:r>
                        <a:rPr lang="ru-RU" u="none" dirty="0"/>
                        <a:t>044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123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00</a:t>
                      </a:r>
                      <a:r>
                        <a:rPr lang="en-US" u="sng" dirty="0"/>
                        <a:t>3</a:t>
                      </a:r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126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</a:t>
                      </a:r>
                      <a:r>
                        <a:rPr lang="ru-RU" u="none" dirty="0"/>
                        <a:t>1177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/>
                        <a:t>6</a:t>
                      </a:r>
                      <a:r>
                        <a:rPr lang="en-US" u="sng" dirty="0"/>
                        <a:t>.</a:t>
                      </a:r>
                      <a:r>
                        <a:rPr lang="ru-RU" u="sng" dirty="0"/>
                        <a:t>7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3.</a:t>
                      </a:r>
                      <a:r>
                        <a:rPr lang="ru-RU" u="none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9303195"/>
                  </a:ext>
                </a:extLst>
              </a:tr>
              <a:tr h="601256">
                <a:tc>
                  <a:txBody>
                    <a:bodyPr/>
                    <a:lstStyle/>
                    <a:p>
                      <a:r>
                        <a:rPr lang="ru-RU" dirty="0"/>
                        <a:t>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</a:t>
                      </a:r>
                      <a:r>
                        <a:rPr lang="ru-RU" u="sng" dirty="0"/>
                        <a:t>0</a:t>
                      </a:r>
                      <a:r>
                        <a:rPr lang="en-US" u="sng" dirty="0"/>
                        <a:t>2</a:t>
                      </a:r>
                      <a:r>
                        <a:rPr lang="ru-RU" u="sng" dirty="0"/>
                        <a:t>30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023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0.00</a:t>
                      </a:r>
                      <a:r>
                        <a:rPr lang="ru-RU" u="none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378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-</a:t>
                      </a:r>
                    </a:p>
                    <a:p>
                      <a:pPr algn="ctr"/>
                      <a:r>
                        <a:rPr lang="en-US" dirty="0"/>
                        <a:t>0.</a:t>
                      </a:r>
                      <a:r>
                        <a:rPr lang="ru-RU" dirty="0"/>
                        <a:t>1957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 err="1"/>
                        <a:t>Nmin</a:t>
                      </a:r>
                      <a:r>
                        <a:rPr lang="en-US" u="sng" dirty="0"/>
                        <a:t> = 0.</a:t>
                      </a:r>
                      <a:r>
                        <a:rPr lang="ru-RU" u="sng" dirty="0"/>
                        <a:t>0631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Nmin+N2= 0.</a:t>
                      </a:r>
                      <a:r>
                        <a:rPr lang="ru-RU" u="none" dirty="0"/>
                        <a:t>2064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080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002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082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</a:t>
                      </a:r>
                      <a:r>
                        <a:rPr lang="ru-RU" u="none" dirty="0"/>
                        <a:t>0672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/>
                        <a:t>7</a:t>
                      </a:r>
                      <a:r>
                        <a:rPr lang="en-US" u="sng" dirty="0"/>
                        <a:t>.</a:t>
                      </a:r>
                      <a:r>
                        <a:rPr lang="ru-RU" u="sng" dirty="0"/>
                        <a:t>7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3.</a:t>
                      </a:r>
                      <a:r>
                        <a:rPr lang="ru-RU" u="non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3986018"/>
                  </a:ext>
                </a:extLst>
              </a:tr>
              <a:tr h="601256">
                <a:tc>
                  <a:txBody>
                    <a:bodyPr/>
                    <a:lstStyle/>
                    <a:p>
                      <a:r>
                        <a:rPr lang="ru-RU" dirty="0"/>
                        <a:t>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0.25</a:t>
                      </a:r>
                      <a:r>
                        <a:rPr lang="ru-RU" u="sng" dirty="0"/>
                        <a:t>33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863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048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0.00</a:t>
                      </a:r>
                      <a:r>
                        <a:rPr lang="ru-RU" u="none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</a:t>
                      </a:r>
                      <a:r>
                        <a:rPr lang="ru-RU" u="sng" dirty="0"/>
                        <a:t>0</a:t>
                      </a:r>
                      <a:r>
                        <a:rPr lang="en-US" u="sng" dirty="0"/>
                        <a:t>6</a:t>
                      </a:r>
                      <a:r>
                        <a:rPr lang="ru-RU" u="sng" dirty="0"/>
                        <a:t>91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077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-</a:t>
                      </a:r>
                    </a:p>
                    <a:p>
                      <a:pPr algn="ctr"/>
                      <a:r>
                        <a:rPr lang="en-US" dirty="0"/>
                        <a:t>0.</a:t>
                      </a:r>
                      <a:r>
                        <a:rPr lang="ru-RU" dirty="0"/>
                        <a:t>4716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 err="1"/>
                        <a:t>Nmin</a:t>
                      </a:r>
                      <a:r>
                        <a:rPr lang="en-US" u="sng" dirty="0"/>
                        <a:t> = 0.</a:t>
                      </a:r>
                      <a:r>
                        <a:rPr lang="ru-RU" u="sng" dirty="0"/>
                        <a:t>3272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Nmin+N2= 0.</a:t>
                      </a:r>
                      <a:r>
                        <a:rPr lang="ru-RU" u="none" dirty="0"/>
                        <a:t>5675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379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48</a:t>
                      </a:r>
                      <a:r>
                        <a:rPr lang="en-US" u="none" dirty="0"/>
                        <a:t>2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2</a:t>
                      </a:r>
                      <a:r>
                        <a:rPr lang="en-US" u="sng" dirty="0"/>
                        <a:t>8</a:t>
                      </a:r>
                      <a:r>
                        <a:rPr lang="ru-RU" u="sng" dirty="0"/>
                        <a:t>4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663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</a:t>
                      </a:r>
                      <a:r>
                        <a:rPr lang="ru-RU" u="none" dirty="0"/>
                        <a:t>1</a:t>
                      </a:r>
                      <a:r>
                        <a:rPr lang="en-US" u="none" dirty="0"/>
                        <a:t>2</a:t>
                      </a:r>
                      <a:r>
                        <a:rPr lang="ru-RU" u="none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4.</a:t>
                      </a:r>
                      <a:r>
                        <a:rPr lang="ru-RU" u="sng" dirty="0"/>
                        <a:t>9</a:t>
                      </a:r>
                      <a:endParaRPr lang="en-US" u="sng" dirty="0"/>
                    </a:p>
                    <a:p>
                      <a:pPr algn="ctr"/>
                      <a:r>
                        <a:rPr lang="ru-RU" u="none" dirty="0"/>
                        <a:t>4</a:t>
                      </a:r>
                      <a:r>
                        <a:rPr lang="en-US" u="none" dirty="0"/>
                        <a:t>.</a:t>
                      </a:r>
                      <a:r>
                        <a:rPr lang="ru-RU" u="none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4634912"/>
                  </a:ext>
                </a:extLst>
              </a:tr>
              <a:tr h="601256">
                <a:tc>
                  <a:txBody>
                    <a:bodyPr/>
                    <a:lstStyle/>
                    <a:p>
                      <a:r>
                        <a:rPr lang="ru-RU" dirty="0"/>
                        <a:t>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</a:t>
                      </a:r>
                      <a:r>
                        <a:rPr lang="ru-RU" u="sng" dirty="0"/>
                        <a:t>0343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051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0.00</a:t>
                      </a:r>
                      <a:r>
                        <a:rPr lang="ru-RU" u="none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</a:t>
                      </a:r>
                      <a:r>
                        <a:rPr lang="ru-RU" u="sng" dirty="0"/>
                        <a:t>0818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-</a:t>
                      </a:r>
                    </a:p>
                    <a:p>
                      <a:pPr algn="ctr"/>
                      <a:r>
                        <a:rPr lang="en-US" dirty="0"/>
                        <a:t>0.</a:t>
                      </a:r>
                      <a:r>
                        <a:rPr lang="ru-RU" dirty="0"/>
                        <a:t>3773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 err="1"/>
                        <a:t>Nmin</a:t>
                      </a:r>
                      <a:r>
                        <a:rPr lang="en-US" u="sng" dirty="0"/>
                        <a:t> = 0.</a:t>
                      </a:r>
                      <a:r>
                        <a:rPr lang="ru-RU" u="sng" dirty="0"/>
                        <a:t>1205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Nmin+N2= 0.</a:t>
                      </a:r>
                      <a:r>
                        <a:rPr lang="ru-RU" u="none" dirty="0"/>
                        <a:t>3993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221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786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013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661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234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</a:t>
                      </a:r>
                      <a:r>
                        <a:rPr lang="ru-RU" u="none" dirty="0"/>
                        <a:t>1447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/>
                        <a:t>5</a:t>
                      </a:r>
                      <a:r>
                        <a:rPr lang="en-US" u="sng" dirty="0"/>
                        <a:t>.</a:t>
                      </a:r>
                      <a:r>
                        <a:rPr lang="ru-RU" u="sng" dirty="0"/>
                        <a:t>2</a:t>
                      </a:r>
                      <a:endParaRPr lang="en-US" u="sng" dirty="0"/>
                    </a:p>
                    <a:p>
                      <a:pPr algn="ctr"/>
                      <a:r>
                        <a:rPr lang="ru-RU" u="none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7210144"/>
                  </a:ext>
                </a:extLst>
              </a:tr>
              <a:tr h="601256">
                <a:tc>
                  <a:txBody>
                    <a:bodyPr/>
                    <a:lstStyle/>
                    <a:p>
                      <a:r>
                        <a:rPr lang="ru-RU" dirty="0"/>
                        <a:t>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</a:t>
                      </a:r>
                      <a:r>
                        <a:rPr lang="ru-RU" u="sng" dirty="0"/>
                        <a:t>1044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045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0.00</a:t>
                      </a:r>
                      <a:r>
                        <a:rPr lang="ru-RU" u="none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</a:t>
                      </a:r>
                      <a:r>
                        <a:rPr lang="ru-RU" u="sng" dirty="0"/>
                        <a:t>0714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093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-</a:t>
                      </a:r>
                    </a:p>
                    <a:p>
                      <a:pPr algn="ctr"/>
                      <a:r>
                        <a:rPr lang="en-US" dirty="0"/>
                        <a:t>0.</a:t>
                      </a:r>
                      <a:r>
                        <a:rPr lang="ru-RU" dirty="0"/>
                        <a:t>4891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 err="1"/>
                        <a:t>Nmin</a:t>
                      </a:r>
                      <a:r>
                        <a:rPr lang="en-US" u="sng" dirty="0"/>
                        <a:t> = 0.</a:t>
                      </a:r>
                      <a:r>
                        <a:rPr lang="ru-RU" u="sng" dirty="0"/>
                        <a:t>1803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Nmin+N2= 0.</a:t>
                      </a:r>
                      <a:r>
                        <a:rPr lang="ru-RU" u="none" dirty="0"/>
                        <a:t>5194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286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</a:t>
                      </a:r>
                      <a:r>
                        <a:rPr lang="ru-RU" u="none" dirty="0"/>
                        <a:t>1331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005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0.0</a:t>
                      </a:r>
                      <a:r>
                        <a:rPr lang="ru-RU" u="none" dirty="0"/>
                        <a:t>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0.0</a:t>
                      </a:r>
                      <a:r>
                        <a:rPr lang="ru-RU" u="sng" dirty="0"/>
                        <a:t>291</a:t>
                      </a:r>
                      <a:endParaRPr lang="en-US" u="sng" dirty="0"/>
                    </a:p>
                    <a:p>
                      <a:pPr algn="ctr"/>
                      <a:r>
                        <a:rPr lang="en-US" u="none" dirty="0"/>
                        <a:t>0.</a:t>
                      </a:r>
                      <a:r>
                        <a:rPr lang="ru-RU" u="none" dirty="0"/>
                        <a:t>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/>
                        <a:t>6</a:t>
                      </a:r>
                      <a:r>
                        <a:rPr lang="en-US" u="sng" dirty="0"/>
                        <a:t>.</a:t>
                      </a:r>
                      <a:r>
                        <a:rPr lang="ru-RU" u="sng" dirty="0"/>
                        <a:t>2</a:t>
                      </a:r>
                      <a:endParaRPr lang="en-US" u="sng" dirty="0"/>
                    </a:p>
                    <a:p>
                      <a:pPr algn="ctr"/>
                      <a:r>
                        <a:rPr lang="ru-RU" u="none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6148656"/>
                  </a:ext>
                </a:extLst>
              </a:tr>
              <a:tr h="3435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294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57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A11AB1-CFF8-4727-A413-29B89F78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8F5CFD-A444-4D6D-B473-78EBC5D62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EF29A9-6A6F-4BD1-A6DB-1E89F1A8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4AF0-CB66-490B-BB41-247396E3A2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2DA735-928C-4942-82E8-3C85151B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527507-C79A-4F4A-9D54-424AE4EE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6596-7EE4-4E4B-864D-8A93D3703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42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0166E0-EB84-4E88-9C6F-BA23ED87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0FA4CB-A2EE-4806-B895-C4D6B04DC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F8B5FC-911D-4E7F-8C7F-0B42D0A7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4AF0-CB66-490B-BB41-247396E3A2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DDC0D0-DF0B-4426-BE64-8F64242D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F6B9C6-2F84-45A1-9B8D-3A5990D9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6596-7EE4-4E4B-864D-8A93D3703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5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275DF5-E57D-4DC6-B740-81117497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D2C8C9-0B13-4A26-ACB7-BD018DBD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C2DDE8-B286-47F6-AD99-E9C2A6B6A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3322A2-10F3-4E99-B671-4223C42C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4AF0-CB66-490B-BB41-247396E3A2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B0866E-6AFF-4B01-9682-FC2E62C0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8BD681-DF49-4343-9E07-982D1907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6596-7EE4-4E4B-864D-8A93D3703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40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38FEA1-5736-4C7E-BB5A-552053F2D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59EDC8-F763-4936-81C5-D22E1F2D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D82852-7A4C-4191-9BCE-30A52D37D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EB565A4-293A-461A-A6AE-813850B68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9FA8856-236F-49C0-9B0A-46A79F0FF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42C500C-2D32-4B12-B58F-F9155F21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4AF0-CB66-490B-BB41-247396E3A2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5B94A12-B636-461A-BBF3-2D6E5550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843665E-EFE7-4DD6-8969-D8A8E5D5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6596-7EE4-4E4B-864D-8A93D3703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08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0B67DF-7B51-4C47-A35C-202287BC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1C5AD7-0BB6-402C-AAB0-862C5649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4AF0-CB66-490B-BB41-247396E3A2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AF6A7C4-5117-45A4-AAA0-60F9C7DE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E58B0C3-0B25-4EF8-BAA5-FA9D61DF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6596-7EE4-4E4B-864D-8A93D3703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0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E92D0D-CC13-4DA5-87CA-3FFD22C9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6A4C-39B9-4F89-9A3C-3D900A311AB8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46E7D4-C1F8-4C9A-951C-92F6A81A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7E8A09-46CA-4EC6-ADE2-52064FC7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C1E8-9C21-4E27-8358-AB87BD5379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8877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CA6327-0207-4741-8DC7-BF422F8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4AF0-CB66-490B-BB41-247396E3A2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67F6EE3-996B-4FFE-B0C5-A2090D72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180E4DD-8E18-4C7E-9841-5921BEF9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6596-7EE4-4E4B-864D-8A93D3703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78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E4BA8E-2218-4373-BE76-E9BED066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C50320-6561-4D12-AA51-1F8D20134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25BF12-5FB1-470C-B18A-EA9E46846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D9621B-FF6D-4518-A3BB-B5276D8D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4AF0-CB66-490B-BB41-247396E3A2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D8DDB4-0266-410B-91AA-EDEEBDC6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940F70-8982-41B1-9CE1-04014CDA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6596-7EE4-4E4B-864D-8A93D3703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66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8D5E63-FDDA-4C4A-B31A-066B3DBE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2B3208E-2594-4676-87E5-F03A4F9D5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33EC44-FB91-4943-AEF5-B145F1974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664DF2-F91A-4F58-A4CB-4B98ED95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4AF0-CB66-490B-BB41-247396E3A2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FB4507-7F72-4645-AA33-D6F29EB1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F411F29-18BE-48E4-BFB8-ACCAC4C5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6596-7EE4-4E4B-864D-8A93D3703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89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E7B360-211B-4B70-9F7E-F80A2EDC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DB2FBF-BC7B-49E8-BC44-4B5834680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A4A117-EDB2-4F40-B719-E2F654BB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4AF0-CB66-490B-BB41-247396E3A2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C5EB39-9048-4796-944A-6E682C6E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A1454D-F980-485D-B38F-FA58C5B4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6596-7EE4-4E4B-864D-8A93D3703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61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976060A-A6F6-4DEC-8695-C93382B1A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D76219-2EBA-49FE-8CFE-40598503B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CCC526-3B71-4F4B-BB7D-3433F519F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4AF0-CB66-490B-BB41-247396E3A2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96083D-5FF4-4D28-AAAE-9EE56934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FEF561-52D1-44D1-8879-B999A36F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6596-7EE4-4E4B-864D-8A93D3703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56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D65DB6-9BF7-4DA8-A420-D884252B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BC63D-ED99-4FF3-87ED-B0DE73B62F23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FEA6EC-515B-48D4-9631-5CBAE146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C0DBA1-D11A-4D93-AB07-D64D51F9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801C-7F1F-4900-8DCA-EE758DE7C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8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6ED386-4DEA-4DFD-93EC-F7E6C62F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A4AF-D085-410C-99EB-58289E266BF5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DBAA1A-91EC-4C79-9AB5-19DEB37B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59B0DB-330B-4A34-B702-AF316B18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64E9-C210-483A-8D9A-0A0C80671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79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C5077B-11DE-4A3B-9F6C-7DCB28C2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1D15F-7DA5-4F71-A5E7-05186B75F420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04DCCA-AB6A-4F74-AB22-73489082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EE8A47-7E1E-49E2-9C1E-1099B653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679E-CD33-41EB-A179-A685580F6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20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08225F10-D529-447C-9FAE-34BED4E6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766F5-2D01-4964-B78D-FFB9F3E12D8A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C7A463CC-6D2C-4C49-B9C9-3AF3EF8BC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92F9BCE-32F4-475F-A98D-A0250C49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F5C73-BE2B-484D-A0CE-1D1B7AB93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885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8E5DCAFD-00A8-4EDB-97EC-0555E5FB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804F-611F-437D-B594-FF7059FCCA6B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84E114F8-25D0-4FB4-A37F-7C4C23E1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BD950BC0-2147-4C43-8DDE-2E445E0D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9CF8-8620-43F0-AFB9-2E122076A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5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FA32684-146E-4A24-BA1A-8EA6D789F93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678E5A5C-3500-4791-926C-0288003C6802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xmlns="" id="{6493727A-B726-4F0C-B330-8F88C6433ECC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440F206-8056-43F4-9D35-5ACDFF52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A52A-E0AF-4FA3-AC42-E4281E4B0327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7527D21-96F6-42AA-850A-A8F70040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56D9ECC-C91E-4CB6-AAFA-A72FE049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F69DD-5F75-4A0E-B576-4FE3C53642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916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9F7A919C-4778-4C5A-A4F9-0BDCD585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216F4-9DEC-4ECD-A349-CD1795B89BAB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CD9FE84A-0212-455C-A940-8E89372D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3BF2ACD3-E828-40D4-A912-FDF5DB38F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4B3D-D245-4F33-B633-CCA9A7078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32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3C450AB-6AE5-434E-8B23-DAFDFEFB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FD6B-D787-4454-B05A-5EBBBD2EE2FF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D297AA5F-C688-4E77-B21A-0253101A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0E6C358-61E8-4450-8A0B-429BC802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AAE7-CDE5-4F5A-897F-88174A208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75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C07752A-3AF4-49A2-8AE1-0A5AB0802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5DF3-A48A-49B4-8931-F7E8D29AAF72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670EF9CC-3AAA-41F2-8A34-239625B7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A5E4C96-1ADC-4BF9-A1A6-D208E8BB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10EA-B3E5-4D5F-B14B-6CDF02406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62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057208E-9DCF-4F91-BA87-F4F90CA8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D9DF4-D8D0-4451-80BB-323D35CB2296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4FA8783F-973E-4F70-BE47-9CCC6DD5D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153F8AD-E71E-45A9-ADD2-B6EAD588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66E-5448-43F4-8551-52BCF391A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82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5B4373-3668-4C97-865B-A2C588A2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5210-C38C-4BDF-942D-92FCCCCDF36E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605078-CCDB-43C1-AB85-D4E4B706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EF12D5-CD3C-42FB-909D-752EF0D9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90A37-24C3-4B64-867B-AA8A8376A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87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F75464-CB31-4461-9474-11F93F549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E229-9682-4508-B672-36CFA44A50C7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0E32F1-4F1F-4991-91CF-A8A6B046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D825E7-0964-46C0-AF92-7FDDF3B7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94CD-6956-40BB-826E-42E208639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14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C47E17-24FC-4A9E-AF3F-CF2DFB79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2A8E-424A-4DE9-BB2A-7C5226097EB4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F4A608-FF2A-4027-9308-B9E87711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7EEFED-3E37-4C10-83F3-822EC928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77789-F488-4EB4-BC87-50BB1707B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97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26D405-8BDA-4FA8-BA57-8419A4E4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ED43F-6F41-48B5-83A6-ACC8625B96E8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C2E09E-36E9-4E07-88FD-422E3498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CF0096-5408-46B9-B753-FF3EB2E1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ECAC-F477-414D-A978-320A73492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42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D67D39-7E93-48CF-BA4E-D2ABADDC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A51A4-60B8-4A52-BE37-824786C0D424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359AAA-D988-4317-BAE6-5826CCEB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31F5CF-64EA-43C8-BF49-6D6B966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F4B8-524A-4C49-A604-56A60F98F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550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4608E161-FA62-4691-9FF8-8C6E8AB2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BC73-BB80-4AF9-AB2B-A53FC3740EA0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9BC855B-E13C-4E82-82E6-4E1F7D6D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D34C3B8-B622-48CA-83D3-53D99327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91775-D7EF-4BDA-9CC4-822409235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C3B7033-CECA-424A-99C6-3C548E32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7124-2F2D-4D6D-A02D-08E20C2863D8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40CBDDB-AAAA-4733-BD8F-19157506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0207456-3EEC-47E7-8E91-7D6700E2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F13D4-1340-4E29-87BC-138B6C2BF8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7589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736BF281-8B48-4790-BAA1-C05DC3ED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C667-B39D-4E1F-90EE-238BB68ABCC2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1214F77A-56D4-4981-9611-4EE52A3A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016F6910-1BE9-4ACD-BE9D-0F9795BF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F3E9-4C48-436A-AC26-E37A6AB2F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28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3F08DC52-A354-4651-B24F-DD2F42BE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7E52-870D-448E-88B2-D85689FD4781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95CF0D0-1C3A-4168-A9CB-7308F0CC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901CBEFA-B94D-4C17-9340-5FA90997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F590-BD6B-4D45-9A0D-A4F146ED3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63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5FBC5B81-BD5F-4A6A-A0C4-DE454026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7A4B5-4933-47D8-B938-83F54DBCF69E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1DB756DD-BA83-4DDA-972E-85B62F78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F9BD1DC3-D4C9-4236-99BE-D6D37422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B4FF-FC83-4BAA-A181-6965439C9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74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66AC7D5F-A770-4EE6-80A6-F706965B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AA02-FDAE-4266-AFD2-09811478DAE5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70028019-07A7-4FF0-B135-88F7D4F8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329FB6D6-8396-4C7D-BD17-E5170CB5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97A-C0CF-4AE5-ABE1-D558C7206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64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F69D35B-BC46-4FAE-B406-45935092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90D2-1206-4D00-B8C5-5D5EF31CE4B7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0DB38A8-6919-4B8C-B507-FF23D545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E50B01E-F0C8-47C6-A614-56AF6C12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681A-0471-4490-992C-14EC74604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74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828435-C183-427F-8DB5-A1FC1B9D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AB439-92DA-48A0-BF7C-130D7D43B757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FE0A48-F7EC-4A99-9F00-F43CDD75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1AFF3E-681A-4A8D-8543-A55F7E38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03FF6-CA0C-423B-AC72-FA6B2E6D2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18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E33C69-FCAE-4B3E-ABBA-F4AE69E3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CF2F-3494-4FA2-8CE0-35A7CD80A75A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DACB43-CD43-4935-A708-12647AC3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6B2913-9EBF-4A04-99F7-B1DC5A81B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538B-5D00-4163-B501-5C861492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7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B0D3D8-E7FA-4B95-BF7E-5D84124B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67DDE9-0219-4240-8F2F-684BDE79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0C6CCC-7401-4C47-B23F-1AF0D1267322}" type="datetime1">
              <a:rPr lang="ru-RU" smtClean="0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55BB9D-9A8B-4DF5-A903-CB5F2B91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A983061-FB4B-4C88-B77E-FCC7BF32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94229-8BA9-4E23-B9B4-2D45123F8F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17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FA86529-A117-48AD-B63D-B39DF787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29E2-F2D3-4C11-8E05-F77F4A501740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D9AF262-53AA-4DA2-A45D-DE4BC7E7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89B9569-EA4B-4A31-89CF-2FFF8465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43064-CD89-476E-BEDD-CA46E619E7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92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5C1AED1-C551-49BF-8E05-546B34646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73B4-D7E7-444A-99F5-F20E9B666717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DEC03AF-9BA9-413B-863D-BC177FE6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17FB73D-2BD8-4FBB-B467-B6EDBBCB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1E7EE-3406-4B53-85A7-0CF67F3565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27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B54260B-C05B-4D6C-BB6C-7DBEC382FCEA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E387EEB-1CA4-45AC-8093-F38F415D3A58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xmlns="" id="{8FDBA6A6-D969-471B-A876-8C337EA9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DD295-7F3F-41DE-801A-C3DEFE20C43D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7561C47E-4B27-4120-A14C-14878AA9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2B9A999F-803D-428F-B00B-CD96B634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53719-26FA-4683-9484-2D0062D6DF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07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AC1FBF-618B-4E30-8B96-116C39BD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3583E7F-F1CB-4FC0-BB08-5FE2D2DB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0C6CCC-7401-4C47-B23F-1AF0D1267322}" type="datetime1">
              <a:rPr lang="ru-RU" smtClean="0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33E530-5A72-442F-B8AD-83D22720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9A29622-86C4-4752-A06A-60220427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94229-8BA9-4E23-B9B4-2D45123F8F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22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0165A0-1666-49A0-8911-154B8752F57E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70B870-B724-407A-B113-58F05DC803DA}"/>
              </a:ext>
            </a:extLst>
          </p:cNvPr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0BA6B0-91C0-4B0E-809B-7DFD01D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xmlns="" id="{94B781EC-E7C6-4AC6-B7EC-153084E733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D594E2-7764-4E48-A0FB-4355E47E8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50C6CCC-7401-4C47-B23F-1AF0D1267322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B37B61-9297-450D-995E-1B7D69848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7F6BCB-582D-4CFC-B3B8-55D9ECE85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894229-8BA9-4E23-B9B4-2D45123F8F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D25C976-5F91-4202-915D-67AE99DFAC24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25" r:id="rId2"/>
    <p:sldLayoutId id="2147484053" r:id="rId3"/>
    <p:sldLayoutId id="2147484026" r:id="rId4"/>
    <p:sldLayoutId id="2147484071" r:id="rId5"/>
    <p:sldLayoutId id="2147484027" r:id="rId6"/>
    <p:sldLayoutId id="2147484028" r:id="rId7"/>
    <p:sldLayoutId id="2147484054" r:id="rId8"/>
    <p:sldLayoutId id="2147484058" r:id="rId9"/>
    <p:sldLayoutId id="2147484055" r:id="rId10"/>
    <p:sldLayoutId id="2147484056" r:id="rId11"/>
    <p:sldLayoutId id="2147484029" r:id="rId12"/>
    <p:sldLayoutId id="2147484057" r:id="rId1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9CF4CE-503E-462E-BC32-2C44CB3F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580F2F-0FBE-4D89-85BE-B6B9156F4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89FB23-2A85-4707-9E72-32E1F09F0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4AF0-CB66-490B-BB41-247396E3A2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606D90-B4D1-498A-A3AC-F3BC9866F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B434C1-43E4-4797-9305-8E13AA844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26596-7EE4-4E4B-864D-8A93D3703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32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xmlns="" id="{C4F28BE7-36A1-4C2B-AD08-C53557256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55588"/>
            <a:ext cx="10515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Исследуемые акватории Онежского озера (год, сезон, отбор проб воды)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xmlns="" id="{AA0860C3-2607-4EE2-99A6-119A452C3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60500"/>
            <a:ext cx="105156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1. Центральный плес (ЦП): 2012 – в(1); 2013 – з, л, о (2), в(1);</a:t>
            </a:r>
          </a:p>
          <a:p>
            <a:pPr lvl="0"/>
            <a:r>
              <a:rPr lang="ru-RU" altLang="ru-RU"/>
              <a:t>    2016 – в (2), о (1); 2017 – з, в (1).</a:t>
            </a:r>
          </a:p>
          <a:p>
            <a:pPr lvl="0"/>
            <a:r>
              <a:rPr lang="ru-RU" altLang="ru-RU"/>
              <a:t>2. Пухтинская губа (ПхТ): 2013 – в, л, о (1).</a:t>
            </a:r>
          </a:p>
          <a:p>
            <a:pPr lvl="0"/>
            <a:r>
              <a:rPr lang="ru-RU" altLang="ru-RU"/>
              <a:t>3. Кондопожская губа (КГ): 2013 – з, л, о (2).</a:t>
            </a:r>
          </a:p>
          <a:p>
            <a:pPr lvl="0"/>
            <a:r>
              <a:rPr lang="ru-RU" altLang="ru-RU"/>
              <a:t>4. Устье р. Шуи (РШ): 2013 – з, в, л, о; 2016 – з, в; 2017 – з, в (1).</a:t>
            </a:r>
          </a:p>
          <a:p>
            <a:pPr lvl="0"/>
            <a:r>
              <a:rPr lang="ru-RU" altLang="ru-RU"/>
              <a:t>5. Петрозаводская губа (ПГ):  2013 – з, в, л, о; 2016 – з, в (2), о (1);</a:t>
            </a:r>
          </a:p>
          <a:p>
            <a:pPr lvl="0"/>
            <a:r>
              <a:rPr lang="ru-RU" altLang="ru-RU"/>
              <a:t>     2017 – з (2), в (1). </a:t>
            </a:r>
          </a:p>
          <a:p>
            <a:pPr lvl="0"/>
            <a:r>
              <a:rPr lang="ru-RU" altLang="ru-RU"/>
              <a:t>Сезоны: з – зима, в – весна, л – лето, о – осень.</a:t>
            </a:r>
          </a:p>
          <a:p>
            <a:pPr lvl="0"/>
            <a:r>
              <a:rPr lang="ru-RU" altLang="ru-RU"/>
              <a:t>Отбор проб воды: (1) – из горизонта 0.5 или 1 м; (2) – из разных горизонтов слоя от 1 м до дна.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D4660B-23B1-4278-8798-76044CF10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648BC3-74B0-45AB-B448-453019F7EA8A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6556CD-5F0A-463A-95B1-F6DC9EFE7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05FE33-A1FA-4AD3-99CB-458778122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0633AE-EBCC-4203-9767-3ABBEEA71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 Light" panose="020F030202020403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 Light" panose="020F030202020403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 Light" panose="020F030202020403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 Light" panose="020F030202020403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 Light" panose="020F030202020403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 Light" panose="020F030202020403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 Light" panose="020F030202020403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 Light" panose="020F030202020403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rgbClr val="181717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xmlns="" id="{62BB9F45-50A2-4958-93A2-1BC14F2C1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xmlns="" id="{208D5E42-3DBD-414F-AE22-C92F6DDB9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9350"/>
            <a:ext cx="105156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327C2F-3E2A-4F07-A66B-E028B7A9E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CD7049-2E29-4129-B3AE-32499BDA15C8}" type="datetime1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9BF719-AA75-49B7-A9D1-127D292A5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6421D6-8349-4403-87D0-A6F17549A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EBBACB-34E2-4F9A-961A-BDD913295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FDD082B-5C81-40EA-AAB6-CA0082E0840C}"/>
              </a:ext>
            </a:extLst>
          </p:cNvPr>
          <p:cNvGraphicFramePr>
            <a:graphicFrameLocks noGrp="1"/>
          </p:cNvGraphicFramePr>
          <p:nvPr/>
        </p:nvGraphicFramePr>
        <p:xfrm>
          <a:off x="2681288" y="1271588"/>
          <a:ext cx="8672512" cy="50276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87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0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00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36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69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69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31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486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486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47135">
                <a:tc rowSpan="4">
                  <a:txBody>
                    <a:bodyPr/>
                    <a:lstStyle/>
                    <a:p>
                      <a:pPr indent="-68580" algn="ctr"/>
                      <a:r>
                        <a:rPr lang="en-US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/>
                      <a:r>
                        <a:rPr lang="ru-RU" sz="800">
                          <a:effectLst/>
                        </a:rPr>
                        <a:t>Район озера,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/>
                      <a:r>
                        <a:rPr lang="ru-RU" sz="800">
                          <a:effectLst/>
                        </a:rPr>
                        <a:t>год, сезон, 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[тип отбора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/>
                      <a:r>
                        <a:rPr lang="ru-RU" sz="800">
                          <a:effectLst/>
                        </a:rPr>
                        <a:t>пробы воды</a:t>
                      </a:r>
                      <a:r>
                        <a:rPr lang="en-US" sz="800">
                          <a:effectLst/>
                        </a:rPr>
                        <a:t>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gridSpan="9">
                  <a:txBody>
                    <a:bodyPr/>
                    <a:lstStyle/>
                    <a:p>
                      <a:pPr indent="-114935" algn="ctr"/>
                      <a:r>
                        <a:rPr lang="ru-RU" sz="800">
                          <a:effectLst/>
                        </a:rPr>
                        <a:t>Кинетические БПК</a:t>
                      </a:r>
                      <a:r>
                        <a:rPr lang="en-US" sz="800">
                          <a:effectLst/>
                        </a:rPr>
                        <a:t>- </a:t>
                      </a:r>
                      <a:r>
                        <a:rPr lang="ru-RU" sz="800">
                          <a:effectLst/>
                        </a:rPr>
                        <a:t>параметры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   </a:t>
                      </a:r>
                      <a:r>
                        <a:rPr lang="en-US" sz="800">
                          <a:effectLst/>
                        </a:rPr>
                        <a:t>I</a:t>
                      </a:r>
                      <a:r>
                        <a:rPr lang="ru-RU" sz="800">
                          <a:effectLst/>
                        </a:rPr>
                        <a:t>-я стадия (по Е- или А-типу)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Линейная стадия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97155" algn="ctr"/>
                      <a:r>
                        <a:rPr lang="en-US" sz="800">
                          <a:effectLst/>
                        </a:rPr>
                        <a:t>II</a:t>
                      </a:r>
                      <a:r>
                        <a:rPr lang="ru-RU" sz="800">
                          <a:effectLst/>
                        </a:rPr>
                        <a:t>-я стадия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gridSpan="2">
                  <a:txBody>
                    <a:bodyPr/>
                    <a:lstStyle/>
                    <a:p>
                      <a:pPr indent="-114935" algn="ctr"/>
                      <a:r>
                        <a:rPr lang="ru-RU" sz="800">
                          <a:effectLst/>
                        </a:rPr>
                        <a:t>БПК</a:t>
                      </a:r>
                      <a:r>
                        <a:rPr lang="ru-RU" sz="800" baseline="-25000">
                          <a:effectLst/>
                        </a:rPr>
                        <a:t>подн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6858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Тип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/>
                      <a:r>
                        <a:rPr lang="ru-RU" sz="700">
                          <a:effectLst/>
                        </a:rPr>
                        <a:t>БПК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[</a:t>
                      </a:r>
                      <a:r>
                        <a:rPr lang="en-US" sz="700">
                          <a:effectLst/>
                        </a:rPr>
                        <a:t>O</a:t>
                      </a:r>
                      <a:r>
                        <a:rPr lang="ru-RU" sz="700" baseline="-250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]</a:t>
                      </a:r>
                      <a:r>
                        <a:rPr lang="en-US" sz="700" baseline="30000">
                          <a:effectLst/>
                        </a:rPr>
                        <a:t>I</a:t>
                      </a:r>
                      <a:r>
                        <a:rPr lang="ru-RU" sz="700">
                          <a:effectLst/>
                        </a:rPr>
                        <a:t>,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/>
                      <a:r>
                        <a:rPr lang="ru-RU" sz="700">
                          <a:effectLst/>
                        </a:rPr>
                        <a:t>мг О</a:t>
                      </a:r>
                      <a:r>
                        <a:rPr lang="ru-RU" sz="700" baseline="-250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/</a:t>
                      </a:r>
                      <a:r>
                        <a:rPr lang="ru-RU" sz="700">
                          <a:effectLst/>
                        </a:rPr>
                        <a:t>л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>
                          <a:effectLst/>
                        </a:rPr>
                        <a:t>k</a:t>
                      </a:r>
                      <a:r>
                        <a:rPr lang="ru-RU" sz="700">
                          <a:effectLst/>
                        </a:rPr>
                        <a:t>, сут</a:t>
                      </a:r>
                      <a:r>
                        <a:rPr lang="ru-RU" sz="700" baseline="30000">
                          <a:effectLst/>
                        </a:rPr>
                        <a:t>–1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     или </a:t>
                      </a:r>
                      <a:r>
                        <a:rPr lang="en-US" sz="700">
                          <a:effectLst/>
                        </a:rPr>
                        <a:t>w</a:t>
                      </a:r>
                      <a:r>
                        <a:rPr lang="ru-RU" sz="700">
                          <a:effectLst/>
                        </a:rPr>
                        <a:t>1,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/>
                      <a:r>
                        <a:rPr lang="ru-RU" sz="700">
                          <a:effectLst/>
                        </a:rPr>
                        <a:t>л·мг</a:t>
                      </a:r>
                      <a:r>
                        <a:rPr lang="ru-RU" sz="700" baseline="30000">
                          <a:effectLst/>
                        </a:rPr>
                        <a:t>–1</a:t>
                      </a:r>
                      <a:r>
                        <a:rPr lang="ru-RU" sz="700">
                          <a:effectLst/>
                        </a:rPr>
                        <a:t>·сут</a:t>
                      </a:r>
                      <a:r>
                        <a:rPr lang="ru-RU" sz="700" baseline="30000">
                          <a:effectLst/>
                        </a:rPr>
                        <a:t>–1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>
                          <a:effectLst/>
                        </a:rPr>
                        <a:t>v</a:t>
                      </a:r>
                      <a:r>
                        <a:rPr lang="ru-RU" sz="700" baseline="-25000">
                          <a:effectLst/>
                        </a:rPr>
                        <a:t>1</a:t>
                      </a:r>
                      <a:r>
                        <a:rPr lang="ru-RU" sz="700">
                          <a:effectLst/>
                        </a:rPr>
                        <a:t>,</a:t>
                      </a:r>
                      <a:endParaRPr lang="ru-RU" sz="600">
                        <a:effectLst/>
                      </a:endParaRPr>
                    </a:p>
                    <a:p>
                      <a:pPr indent="-114935" algn="ctr"/>
                      <a:r>
                        <a:rPr lang="ru-RU" sz="700" u="sng">
                          <a:effectLst/>
                        </a:rPr>
                        <a:t>мг О</a:t>
                      </a:r>
                      <a:r>
                        <a:rPr lang="ru-RU" sz="700" baseline="-25000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 indent="-114935" algn="ctr"/>
                      <a:r>
                        <a:rPr lang="ru-RU" sz="700">
                          <a:effectLst/>
                        </a:rPr>
                        <a:t>(л·сут)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>
                          <a:effectLst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en-US" sz="700" baseline="-25000">
                          <a:effectLst/>
                        </a:rPr>
                        <a:t>S</a:t>
                      </a:r>
                      <a:r>
                        <a:rPr lang="ru-RU" sz="700">
                          <a:effectLst/>
                        </a:rPr>
                        <a:t>,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 u="sng">
                          <a:effectLst/>
                        </a:rPr>
                        <a:t>мг О</a:t>
                      </a:r>
                      <a:r>
                        <a:rPr lang="ru-RU" sz="700" u="sng" baseline="-25000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(л·сут)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rowSpan="2">
                  <a:txBody>
                    <a:bodyPr/>
                    <a:lstStyle/>
                    <a:p>
                      <a:pPr indent="-46990" algn="ctr"/>
                      <a:r>
                        <a:rPr lang="ru-RU" sz="700">
                          <a:effectLst/>
                        </a:rPr>
                        <a:t>БПК</a:t>
                      </a:r>
                      <a:r>
                        <a:rPr lang="ru-RU" sz="700" baseline="-25000">
                          <a:effectLst/>
                        </a:rPr>
                        <a:t>126</a:t>
                      </a:r>
                      <a:r>
                        <a:rPr lang="ru-RU" sz="700">
                          <a:effectLst/>
                        </a:rPr>
                        <a:t>,</a:t>
                      </a:r>
                      <a:endParaRPr lang="ru-RU" sz="600">
                        <a:effectLst/>
                      </a:endParaRPr>
                    </a:p>
                    <a:p>
                      <a:pPr indent="-66675" algn="ctr"/>
                      <a:r>
                        <a:rPr lang="ru-RU" sz="700">
                          <a:effectLst/>
                        </a:rPr>
                        <a:t>мг О</a:t>
                      </a:r>
                      <a:r>
                        <a:rPr lang="ru-RU" sz="700" baseline="-250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/л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[</a:t>
                      </a:r>
                      <a:r>
                        <a:rPr lang="en-US" sz="700">
                          <a:effectLst/>
                        </a:rPr>
                        <a:t>O</a:t>
                      </a:r>
                      <a:r>
                        <a:rPr lang="ru-RU" sz="700" baseline="-250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]</a:t>
                      </a:r>
                      <a:r>
                        <a:rPr lang="en-US" sz="700" baseline="30000">
                          <a:effectLst/>
                        </a:rPr>
                        <a:t>II</a:t>
                      </a:r>
                      <a:r>
                        <a:rPr lang="ru-RU" sz="700">
                          <a:effectLst/>
                        </a:rPr>
                        <a:t>,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/>
                      <a:r>
                        <a:rPr lang="ru-RU" sz="700">
                          <a:effectLst/>
                        </a:rPr>
                        <a:t>мг О</a:t>
                      </a:r>
                      <a:r>
                        <a:rPr lang="ru-RU" sz="700" baseline="-250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/л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Расчет</a:t>
                      </a:r>
                      <a:endParaRPr lang="ru-RU" sz="600">
                        <a:effectLst/>
                      </a:endParaRPr>
                    </a:p>
                    <a:p>
                      <a:pPr indent="-28575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18745" algn="ctr"/>
                      <a:r>
                        <a:rPr lang="ru-RU" sz="700">
                          <a:effectLst/>
                        </a:rPr>
                        <a:t>Опыт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118745" algn="ctr"/>
                      <a:r>
                        <a:rPr lang="ru-RU" sz="700">
                          <a:effectLst/>
                        </a:rPr>
                        <a:t>мг О</a:t>
                      </a:r>
                      <a:r>
                        <a:rPr lang="ru-RU" sz="700" baseline="-250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/</a:t>
                      </a:r>
                      <a:r>
                        <a:rPr lang="ru-RU" sz="700">
                          <a:effectLst/>
                        </a:rPr>
                        <a:t>л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ЦП, 2013,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</a:t>
                      </a:r>
                      <a:r>
                        <a:rPr lang="en-US" sz="700">
                          <a:effectLst/>
                        </a:rPr>
                        <a:t>, 2013, W, [2]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E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0.94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0.90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0.1</a:t>
                      </a:r>
                      <a:r>
                        <a:rPr lang="ru-RU" sz="700" u="sng">
                          <a:effectLst/>
                        </a:rPr>
                        <a:t>3</a:t>
                      </a:r>
                      <a:r>
                        <a:rPr lang="en-US" sz="700" u="sng">
                          <a:effectLst/>
                        </a:rPr>
                        <a:t>8</a:t>
                      </a:r>
                      <a:endParaRPr lang="ru-RU" sz="600">
                        <a:effectLst/>
                      </a:endParaRPr>
                    </a:p>
                    <a:p>
                      <a:pPr indent="-17780" algn="ctr"/>
                      <a:r>
                        <a:rPr lang="en-US" sz="700">
                          <a:effectLst/>
                        </a:rPr>
                        <a:t>0.</a:t>
                      </a:r>
                      <a:r>
                        <a:rPr lang="ru-RU" sz="700">
                          <a:effectLst/>
                        </a:rPr>
                        <a:t>3</a:t>
                      </a:r>
                      <a:r>
                        <a:rPr lang="en-US" sz="700">
                          <a:effectLst/>
                        </a:rPr>
                        <a:t>1</a:t>
                      </a:r>
                      <a:r>
                        <a:rPr lang="ru-RU" sz="7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130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en-US" sz="700">
                          <a:effectLst/>
                        </a:rPr>
                        <a:t>0.0</a:t>
                      </a:r>
                      <a:r>
                        <a:rPr lang="ru-RU" sz="700">
                          <a:effectLst/>
                        </a:rPr>
                        <a:t>128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–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–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–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–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1.28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</a:t>
                      </a:r>
                      <a:r>
                        <a:rPr lang="en-US" sz="700">
                          <a:effectLst/>
                        </a:rPr>
                        <a:t>.</a:t>
                      </a:r>
                      <a:r>
                        <a:rPr lang="ru-RU" sz="700">
                          <a:effectLst/>
                        </a:rPr>
                        <a:t>387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2.22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2.287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(2.22)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(2.29)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ЦП, 2017,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</a:t>
                      </a:r>
                      <a:r>
                        <a:rPr lang="en-US" sz="700">
                          <a:effectLst/>
                        </a:rPr>
                        <a:t>, 201</a:t>
                      </a:r>
                      <a:r>
                        <a:rPr lang="ru-RU" sz="700">
                          <a:effectLst/>
                        </a:rPr>
                        <a:t>7</a:t>
                      </a:r>
                      <a:r>
                        <a:rPr lang="en-US" sz="700">
                          <a:effectLst/>
                        </a:rPr>
                        <a:t>, W, [2]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E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0.65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0.31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254</a:t>
                      </a:r>
                      <a:endParaRPr lang="ru-RU" sz="600">
                        <a:effectLst/>
                      </a:endParaRPr>
                    </a:p>
                    <a:p>
                      <a:pPr indent="-17780" algn="ctr"/>
                      <a:r>
                        <a:rPr lang="ru-RU" sz="700">
                          <a:effectLst/>
                        </a:rPr>
                        <a:t>0.400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165</a:t>
                      </a:r>
                      <a:endParaRPr lang="ru-RU" sz="600">
                        <a:effectLst/>
                      </a:endParaRPr>
                    </a:p>
                    <a:p>
                      <a:pPr indent="-104140"/>
                      <a:r>
                        <a:rPr lang="ru-RU" sz="700">
                          <a:effectLst/>
                        </a:rPr>
                        <a:t>  3.73</a:t>
                      </a:r>
                      <a:r>
                        <a:rPr lang="en-US" sz="700">
                          <a:effectLst/>
                        </a:rPr>
                        <a:t>·</a:t>
                      </a:r>
                      <a:r>
                        <a:rPr lang="ru-RU" sz="700">
                          <a:effectLst/>
                        </a:rPr>
                        <a:t>10</a:t>
                      </a:r>
                      <a:r>
                        <a:rPr lang="en-US" sz="700" baseline="30000">
                          <a:effectLst/>
                        </a:rPr>
                        <a:t>–</a:t>
                      </a:r>
                      <a:r>
                        <a:rPr lang="ru-RU" sz="700" baseline="300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0.0161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0.0167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2.029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2.104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–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–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2.843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2.414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2.84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2.414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КГ, 2013,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KG, 2013, W, [2]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E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0.43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0.28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0.1</a:t>
                      </a:r>
                      <a:r>
                        <a:rPr lang="ru-RU" sz="700" u="sng">
                          <a:effectLst/>
                        </a:rPr>
                        <a:t>4</a:t>
                      </a:r>
                      <a:r>
                        <a:rPr lang="en-US" sz="700" u="sng">
                          <a:effectLst/>
                        </a:rPr>
                        <a:t>8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0.1</a:t>
                      </a:r>
                      <a:r>
                        <a:rPr lang="ru-RU" sz="700">
                          <a:effectLst/>
                        </a:rPr>
                        <a:t>73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0636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en-US" sz="700">
                          <a:effectLst/>
                        </a:rPr>
                        <a:t>0.0</a:t>
                      </a:r>
                      <a:r>
                        <a:rPr lang="ru-RU" sz="700">
                          <a:effectLst/>
                        </a:rPr>
                        <a:t>4</a:t>
                      </a:r>
                      <a:r>
                        <a:rPr lang="en-US" sz="700">
                          <a:effectLst/>
                        </a:rPr>
                        <a:t>8</a:t>
                      </a:r>
                      <a:r>
                        <a:rPr lang="ru-RU" sz="7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0.01</a:t>
                      </a:r>
                      <a:r>
                        <a:rPr lang="ru-RU" sz="700" u="sng">
                          <a:effectLst/>
                        </a:rPr>
                        <a:t>32</a:t>
                      </a:r>
                      <a:endParaRPr lang="ru-RU" sz="600">
                        <a:effectLst/>
                      </a:endParaRPr>
                    </a:p>
                    <a:p>
                      <a:pPr indent="-68580" algn="ctr"/>
                      <a:r>
                        <a:rPr lang="en-US" sz="700">
                          <a:effectLst/>
                        </a:rPr>
                        <a:t>0.0</a:t>
                      </a:r>
                      <a:r>
                        <a:rPr lang="ru-RU" sz="700">
                          <a:effectLst/>
                        </a:rPr>
                        <a:t>08</a:t>
                      </a:r>
                      <a:r>
                        <a:rPr lang="en-US" sz="700">
                          <a:effectLst/>
                        </a:rPr>
                        <a:t>7</a:t>
                      </a:r>
                      <a:r>
                        <a:rPr lang="ru-RU" sz="7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1</a:t>
                      </a:r>
                      <a:r>
                        <a:rPr lang="en-US" sz="700" u="sng">
                          <a:effectLst/>
                        </a:rPr>
                        <a:t>.</a:t>
                      </a:r>
                      <a:r>
                        <a:rPr lang="ru-RU" sz="700" u="sng">
                          <a:effectLst/>
                        </a:rPr>
                        <a:t>663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1.</a:t>
                      </a:r>
                      <a:r>
                        <a:rPr lang="en-US" sz="700">
                          <a:effectLst/>
                        </a:rPr>
                        <a:t>10</a:t>
                      </a:r>
                      <a:r>
                        <a:rPr lang="ru-RU" sz="7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0</a:t>
                      </a:r>
                      <a:r>
                        <a:rPr lang="en-US" sz="700" u="sng">
                          <a:effectLst/>
                        </a:rPr>
                        <a:t>.</a:t>
                      </a:r>
                      <a:r>
                        <a:rPr lang="ru-RU" sz="700" u="sng">
                          <a:effectLst/>
                        </a:rPr>
                        <a:t>44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</a:t>
                      </a:r>
                      <a:r>
                        <a:rPr lang="en-US" sz="700">
                          <a:effectLst/>
                        </a:rPr>
                        <a:t>.</a:t>
                      </a:r>
                      <a:r>
                        <a:rPr lang="ru-RU" sz="700">
                          <a:effectLst/>
                        </a:rPr>
                        <a:t>23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2.533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1.613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2.52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1.61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РШ, 2013,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1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RS, 2013, W, [1]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A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A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1</a:t>
                      </a:r>
                      <a:r>
                        <a:rPr lang="ru-RU" sz="700" u="sng">
                          <a:effectLst/>
                        </a:rPr>
                        <a:t>.3</a:t>
                      </a:r>
                      <a:r>
                        <a:rPr lang="en-US" sz="700" u="sng">
                          <a:effectLst/>
                        </a:rPr>
                        <a:t>5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0.</a:t>
                      </a:r>
                      <a:r>
                        <a:rPr lang="en-US" sz="700">
                          <a:effectLst/>
                        </a:rPr>
                        <a:t>5</a:t>
                      </a:r>
                      <a:r>
                        <a:rPr lang="ru-RU" sz="7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0.305</a:t>
                      </a:r>
                      <a:endParaRPr lang="ru-RU" sz="600">
                        <a:effectLst/>
                      </a:endParaRPr>
                    </a:p>
                    <a:p>
                      <a:pPr indent="-17780" algn="ctr"/>
                      <a:r>
                        <a:rPr lang="en-US" sz="700">
                          <a:effectLst/>
                        </a:rPr>
                        <a:t>0.185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0</a:t>
                      </a:r>
                      <a:r>
                        <a:rPr lang="en-US" sz="700" u="sng">
                          <a:effectLst/>
                        </a:rPr>
                        <a:t>885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en-US" sz="700">
                          <a:effectLst/>
                        </a:rPr>
                        <a:t>0.0149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0.0</a:t>
                      </a:r>
                      <a:r>
                        <a:rPr lang="ru-RU" sz="700" u="sng">
                          <a:effectLst/>
                        </a:rPr>
                        <a:t>3</a:t>
                      </a:r>
                      <a:r>
                        <a:rPr lang="en-US" sz="700" u="sng">
                          <a:effectLst/>
                        </a:rPr>
                        <a:t>1</a:t>
                      </a:r>
                      <a:r>
                        <a:rPr lang="ru-RU" sz="700" u="sng">
                          <a:effectLst/>
                        </a:rPr>
                        <a:t>7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en-US" sz="700">
                          <a:effectLst/>
                        </a:rPr>
                        <a:t>0.0</a:t>
                      </a:r>
                      <a:r>
                        <a:rPr lang="ru-RU" sz="700">
                          <a:effectLst/>
                        </a:rPr>
                        <a:t>152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3</a:t>
                      </a:r>
                      <a:r>
                        <a:rPr lang="en-US" sz="700" u="sng">
                          <a:effectLst/>
                        </a:rPr>
                        <a:t>.</a:t>
                      </a:r>
                      <a:r>
                        <a:rPr lang="ru-RU" sz="700" u="sng">
                          <a:effectLst/>
                        </a:rPr>
                        <a:t>994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1.9</a:t>
                      </a:r>
                      <a:r>
                        <a:rPr lang="en-US" sz="700">
                          <a:effectLst/>
                        </a:rPr>
                        <a:t>1</a:t>
                      </a:r>
                      <a:r>
                        <a:rPr lang="ru-RU" sz="7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</a:t>
                      </a:r>
                      <a:r>
                        <a:rPr lang="en-US" sz="700" u="sng">
                          <a:effectLst/>
                        </a:rPr>
                        <a:t>.</a:t>
                      </a:r>
                      <a:r>
                        <a:rPr lang="ru-RU" sz="700" u="sng">
                          <a:effectLst/>
                        </a:rPr>
                        <a:t>86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</a:t>
                      </a:r>
                      <a:r>
                        <a:rPr lang="en-US" sz="700">
                          <a:effectLst/>
                        </a:rPr>
                        <a:t>.</a:t>
                      </a:r>
                      <a:r>
                        <a:rPr lang="ru-RU" sz="700">
                          <a:effectLst/>
                        </a:rPr>
                        <a:t>356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8.195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3.795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8.20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3.81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РШ, 2016,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1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RS, 201</a:t>
                      </a:r>
                      <a:r>
                        <a:rPr lang="ru-RU" sz="700">
                          <a:effectLst/>
                        </a:rPr>
                        <a:t>6</a:t>
                      </a:r>
                      <a:r>
                        <a:rPr lang="en-US" sz="700">
                          <a:effectLst/>
                        </a:rPr>
                        <a:t>, W, [1]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A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1</a:t>
                      </a:r>
                      <a:r>
                        <a:rPr lang="ru-RU" sz="700" u="sng">
                          <a:effectLst/>
                        </a:rPr>
                        <a:t>.90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0.68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26</a:t>
                      </a:r>
                      <a:r>
                        <a:rPr lang="en-US" sz="700" u="sng">
                          <a:effectLst/>
                        </a:rPr>
                        <a:t>5</a:t>
                      </a:r>
                      <a:endParaRPr lang="ru-RU" sz="600">
                        <a:effectLst/>
                      </a:endParaRPr>
                    </a:p>
                    <a:p>
                      <a:pPr indent="-17780" algn="ctr"/>
                      <a:r>
                        <a:rPr lang="en-US" sz="700">
                          <a:effectLst/>
                        </a:rPr>
                        <a:t>0.18</a:t>
                      </a:r>
                      <a:r>
                        <a:rPr lang="ru-RU" sz="7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0785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en-US" sz="700">
                          <a:effectLst/>
                        </a:rPr>
                        <a:t>0.</a:t>
                      </a:r>
                      <a:r>
                        <a:rPr lang="ru-RU" sz="700">
                          <a:effectLst/>
                        </a:rPr>
                        <a:t>128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0.0</a:t>
                      </a:r>
                      <a:r>
                        <a:rPr lang="ru-RU" sz="700" u="sng">
                          <a:effectLst/>
                        </a:rPr>
                        <a:t>327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0.0</a:t>
                      </a:r>
                      <a:r>
                        <a:rPr lang="ru-RU" sz="700">
                          <a:effectLst/>
                        </a:rPr>
                        <a:t>201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4</a:t>
                      </a:r>
                      <a:r>
                        <a:rPr lang="en-US" sz="700" u="sng">
                          <a:effectLst/>
                        </a:rPr>
                        <a:t>.</a:t>
                      </a:r>
                      <a:r>
                        <a:rPr lang="ru-RU" sz="700" u="sng">
                          <a:effectLst/>
                        </a:rPr>
                        <a:t>120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2.533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</a:t>
                      </a:r>
                      <a:r>
                        <a:rPr lang="en-US" sz="700" u="sng">
                          <a:effectLst/>
                        </a:rPr>
                        <a:t>.</a:t>
                      </a:r>
                      <a:r>
                        <a:rPr lang="ru-RU" sz="700" u="sng">
                          <a:effectLst/>
                        </a:rPr>
                        <a:t>005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</a:t>
                      </a:r>
                      <a:r>
                        <a:rPr lang="en-US" sz="700">
                          <a:effectLst/>
                        </a:rPr>
                        <a:t>.</a:t>
                      </a:r>
                      <a:r>
                        <a:rPr lang="ru-RU" sz="700">
                          <a:effectLst/>
                        </a:rPr>
                        <a:t>75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8.025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3.963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7.99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(3.96)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РШ, 2017,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1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r>
                        <a:rPr lang="ru-RU" sz="700">
                          <a:effectLst/>
                        </a:rPr>
                        <a:t>,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RS, 201</a:t>
                      </a:r>
                      <a:r>
                        <a:rPr lang="ru-RU" sz="700">
                          <a:effectLst/>
                        </a:rPr>
                        <a:t>7</a:t>
                      </a:r>
                      <a:r>
                        <a:rPr lang="en-US" sz="700">
                          <a:effectLst/>
                        </a:rPr>
                        <a:t>, W, [1]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Е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2.75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0.66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12</a:t>
                      </a:r>
                      <a:r>
                        <a:rPr lang="en-US" sz="700" u="sng">
                          <a:effectLst/>
                        </a:rPr>
                        <a:t>5</a:t>
                      </a:r>
                      <a:endParaRPr lang="ru-RU" sz="600">
                        <a:effectLst/>
                      </a:endParaRPr>
                    </a:p>
                    <a:p>
                      <a:pPr indent="-17780" algn="ctr"/>
                      <a:r>
                        <a:rPr lang="en-US" sz="700">
                          <a:effectLst/>
                        </a:rPr>
                        <a:t>0.1</a:t>
                      </a:r>
                      <a:r>
                        <a:rPr lang="ru-RU" sz="700">
                          <a:effectLst/>
                        </a:rPr>
                        <a:t>75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344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en-US" sz="700">
                          <a:effectLst/>
                        </a:rPr>
                        <a:t>0.</a:t>
                      </a:r>
                      <a:r>
                        <a:rPr lang="ru-RU" sz="700">
                          <a:effectLst/>
                        </a:rPr>
                        <a:t>116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–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0.0</a:t>
                      </a:r>
                      <a:r>
                        <a:rPr lang="ru-RU" sz="700">
                          <a:effectLst/>
                        </a:rPr>
                        <a:t>143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-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1.802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1.413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</a:t>
                      </a:r>
                      <a:r>
                        <a:rPr lang="en-US" sz="700">
                          <a:effectLst/>
                        </a:rPr>
                        <a:t>.</a:t>
                      </a:r>
                      <a:r>
                        <a:rPr lang="ru-RU" sz="700">
                          <a:effectLst/>
                        </a:rPr>
                        <a:t>49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4.163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3.952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4.16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(3.95)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ПГ, </a:t>
                      </a:r>
                      <a:r>
                        <a:rPr lang="en-US" sz="700">
                          <a:effectLst/>
                        </a:rPr>
                        <a:t>2013</a:t>
                      </a:r>
                      <a:r>
                        <a:rPr lang="ru-RU" sz="700">
                          <a:effectLst/>
                        </a:rPr>
                        <a:t>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PG, 2013, W, [2]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Е 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Е    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38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0.3</a:t>
                      </a:r>
                      <a:r>
                        <a:rPr lang="ru-RU" sz="7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</a:t>
                      </a:r>
                      <a:r>
                        <a:rPr lang="ru-RU" sz="700" u="sng">
                          <a:effectLst/>
                        </a:rPr>
                        <a:t>131</a:t>
                      </a:r>
                      <a:endParaRPr lang="ru-RU" sz="600">
                        <a:effectLst/>
                      </a:endParaRPr>
                    </a:p>
                    <a:p>
                      <a:pPr indent="-17780" algn="ctr"/>
                      <a:r>
                        <a:rPr lang="en-US" sz="700">
                          <a:effectLst/>
                        </a:rPr>
                        <a:t>0.0</a:t>
                      </a:r>
                      <a:r>
                        <a:rPr lang="ru-RU" sz="700">
                          <a:effectLst/>
                        </a:rPr>
                        <a:t>922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r>
                        <a:rPr lang="en-US" sz="700" u="sng">
                          <a:effectLst/>
                        </a:rPr>
                        <a:t>0.0</a:t>
                      </a:r>
                      <a:r>
                        <a:rPr lang="ru-RU" sz="700" u="sng">
                          <a:effectLst/>
                        </a:rPr>
                        <a:t>498</a:t>
                      </a:r>
                      <a:endParaRPr lang="ru-RU" sz="600">
                        <a:effectLst/>
                      </a:endParaRPr>
                    </a:p>
                    <a:p>
                      <a:pPr indent="-68580"/>
                      <a:r>
                        <a:rPr lang="ru-RU" sz="700">
                          <a:effectLst/>
                        </a:rPr>
                        <a:t>  0.0295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0.0</a:t>
                      </a:r>
                      <a:r>
                        <a:rPr lang="ru-RU" sz="700" u="sng">
                          <a:effectLst/>
                        </a:rPr>
                        <a:t>2</a:t>
                      </a:r>
                      <a:r>
                        <a:rPr lang="en-US" sz="700" u="sng">
                          <a:effectLst/>
                        </a:rPr>
                        <a:t>6</a:t>
                      </a:r>
                      <a:r>
                        <a:rPr lang="ru-RU" sz="700" u="sng">
                          <a:effectLst/>
                        </a:rPr>
                        <a:t>8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0.01</a:t>
                      </a:r>
                      <a:r>
                        <a:rPr lang="ru-RU" sz="7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3.377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1.449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–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–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3.757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1.769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(3.76)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1.77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    </a:t>
                      </a:r>
                      <a:r>
                        <a:rPr lang="ru-RU" sz="700">
                          <a:effectLst/>
                        </a:rPr>
                        <a:t>ПГ, 2016,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   </a:t>
                      </a:r>
                      <a:r>
                        <a:rPr lang="en-US" sz="700">
                          <a:effectLst/>
                        </a:rPr>
                        <a:t>PG, 201</a:t>
                      </a:r>
                      <a:r>
                        <a:rPr lang="ru-RU" sz="700">
                          <a:effectLst/>
                        </a:rPr>
                        <a:t>6</a:t>
                      </a:r>
                      <a:r>
                        <a:rPr lang="en-US" sz="700">
                          <a:effectLst/>
                        </a:rPr>
                        <a:t>, W, [2]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E 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3.335</a:t>
                      </a:r>
                      <a:r>
                        <a:rPr lang="ru-RU" sz="700" u="sng">
                          <a:effectLst/>
                        </a:rPr>
                        <a:t>!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0.50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0.1</a:t>
                      </a:r>
                      <a:r>
                        <a:rPr lang="ru-RU" sz="700" u="sng">
                          <a:effectLst/>
                        </a:rPr>
                        <a:t>3</a:t>
                      </a:r>
                      <a:r>
                        <a:rPr lang="en-US" sz="700" u="sng">
                          <a:effectLst/>
                        </a:rPr>
                        <a:t>8</a:t>
                      </a:r>
                      <a:endParaRPr lang="ru-RU" sz="600">
                        <a:effectLst/>
                      </a:endParaRPr>
                    </a:p>
                    <a:p>
                      <a:pPr indent="-17780" algn="ctr"/>
                      <a:r>
                        <a:rPr lang="en-US" sz="700">
                          <a:effectLst/>
                        </a:rPr>
                        <a:t>0.0910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68580" algn="ctr"/>
                      <a:r>
                        <a:rPr lang="en-US" sz="700" u="sng">
                          <a:effectLst/>
                        </a:rPr>
                        <a:t>0.460</a:t>
                      </a:r>
                      <a:r>
                        <a:rPr lang="ru-RU" sz="700" u="sng">
                          <a:effectLst/>
                        </a:rPr>
                        <a:t>!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ru-RU" sz="700">
                          <a:effectLst/>
                        </a:rPr>
                        <a:t>0.04</a:t>
                      </a:r>
                      <a:r>
                        <a:rPr lang="en-US" sz="700">
                          <a:effectLst/>
                        </a:rPr>
                        <a:t>55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0.0228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0.0142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2.8</a:t>
                      </a:r>
                      <a:r>
                        <a:rPr lang="ru-RU" sz="700" u="sng">
                          <a:effectLst/>
                        </a:rPr>
                        <a:t>7</a:t>
                      </a:r>
                      <a:r>
                        <a:rPr lang="en-US" sz="700" u="sng">
                          <a:effectLst/>
                        </a:rPr>
                        <a:t>3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1</a:t>
                      </a:r>
                      <a:r>
                        <a:rPr lang="ru-RU" sz="700">
                          <a:effectLst/>
                        </a:rPr>
                        <a:t>.</a:t>
                      </a:r>
                      <a:r>
                        <a:rPr lang="en-US" sz="700">
                          <a:effectLst/>
                        </a:rPr>
                        <a:t>7</a:t>
                      </a:r>
                      <a:r>
                        <a:rPr lang="ru-RU" sz="700">
                          <a:effectLst/>
                        </a:rPr>
                        <a:t>8</a:t>
                      </a:r>
                      <a:r>
                        <a:rPr lang="en-US" sz="7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1.585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–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7</a:t>
                      </a:r>
                      <a:r>
                        <a:rPr lang="ru-RU" sz="700" u="sng">
                          <a:effectLst/>
                        </a:rPr>
                        <a:t>.</a:t>
                      </a:r>
                      <a:r>
                        <a:rPr lang="en-US" sz="700" u="sng">
                          <a:effectLst/>
                        </a:rPr>
                        <a:t>793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.</a:t>
                      </a:r>
                      <a:r>
                        <a:rPr lang="en-US" sz="7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8</a:t>
                      </a:r>
                      <a:r>
                        <a:rPr lang="en-US" sz="7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7</a:t>
                      </a:r>
                      <a:r>
                        <a:rPr lang="ru-RU" sz="700" u="sng">
                          <a:effectLst/>
                        </a:rPr>
                        <a:t>.</a:t>
                      </a:r>
                      <a:r>
                        <a:rPr lang="en-US" sz="700" u="sng">
                          <a:effectLst/>
                        </a:rPr>
                        <a:t>86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.2</a:t>
                      </a:r>
                      <a:r>
                        <a:rPr lang="en-US" sz="7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  </a:t>
                      </a:r>
                      <a:r>
                        <a:rPr lang="ru-RU" sz="700">
                          <a:effectLst/>
                        </a:rPr>
                        <a:t>  ПГ, 201</a:t>
                      </a:r>
                      <a:r>
                        <a:rPr lang="en-US" sz="700">
                          <a:effectLst/>
                        </a:rPr>
                        <a:t>7</a:t>
                      </a:r>
                      <a:r>
                        <a:rPr lang="ru-RU" sz="700">
                          <a:effectLst/>
                        </a:rPr>
                        <a:t>, З, </a:t>
                      </a:r>
                      <a:r>
                        <a:rPr lang="en-US" sz="700">
                          <a:effectLst/>
                        </a:rPr>
                        <a:t>[</a:t>
                      </a:r>
                      <a:r>
                        <a:rPr lang="ru-RU" sz="700">
                          <a:effectLst/>
                        </a:rPr>
                        <a:t>2</a:t>
                      </a:r>
                      <a:r>
                        <a:rPr lang="en-US" sz="700">
                          <a:effectLst/>
                        </a:rPr>
                        <a:t>]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    </a:t>
                      </a:r>
                      <a:r>
                        <a:rPr lang="en-US" sz="700">
                          <a:effectLst/>
                        </a:rPr>
                        <a:t>PG, 201</a:t>
                      </a:r>
                      <a:r>
                        <a:rPr lang="ru-RU" sz="700">
                          <a:effectLst/>
                        </a:rPr>
                        <a:t>7</a:t>
                      </a:r>
                      <a:r>
                        <a:rPr lang="en-US" sz="700">
                          <a:effectLst/>
                        </a:rPr>
                        <a:t>, W, [2]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E 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0</a:t>
                      </a:r>
                      <a:r>
                        <a:rPr lang="en-US" sz="700" u="sng">
                          <a:effectLst/>
                        </a:rPr>
                        <a:t>.3</a:t>
                      </a:r>
                      <a:r>
                        <a:rPr lang="ru-RU" sz="700" u="sng">
                          <a:effectLst/>
                        </a:rPr>
                        <a:t>9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</a:t>
                      </a:r>
                      <a:r>
                        <a:rPr lang="ru-RU" sz="700">
                          <a:effectLst/>
                        </a:rPr>
                        <a:t>23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17780" algn="ctr"/>
                      <a:r>
                        <a:rPr lang="en-US" sz="700" u="sng">
                          <a:effectLst/>
                        </a:rPr>
                        <a:t>0.1</a:t>
                      </a:r>
                      <a:r>
                        <a:rPr lang="ru-RU" sz="700" u="sng">
                          <a:effectLst/>
                        </a:rPr>
                        <a:t>3</a:t>
                      </a:r>
                      <a:r>
                        <a:rPr lang="en-US" sz="700" u="sng">
                          <a:effectLst/>
                        </a:rPr>
                        <a:t>8</a:t>
                      </a:r>
                      <a:endParaRPr lang="ru-RU" sz="600">
                        <a:effectLst/>
                      </a:endParaRPr>
                    </a:p>
                    <a:p>
                      <a:pPr indent="-17780" algn="ctr"/>
                      <a:r>
                        <a:rPr lang="en-US" sz="700">
                          <a:effectLst/>
                        </a:rPr>
                        <a:t>0.09</a:t>
                      </a:r>
                      <a:r>
                        <a:rPr lang="ru-RU" sz="700">
                          <a:effectLst/>
                        </a:rPr>
                        <a:t>68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indent="-68580" algn="ctr"/>
                      <a:r>
                        <a:rPr lang="en-US" sz="700" u="sng">
                          <a:effectLst/>
                        </a:rPr>
                        <a:t>0.0</a:t>
                      </a:r>
                      <a:r>
                        <a:rPr lang="ru-RU" sz="700" u="sng">
                          <a:effectLst/>
                        </a:rPr>
                        <a:t>538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ru-RU" sz="700">
                          <a:effectLst/>
                        </a:rPr>
                        <a:t>0.0223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0.0</a:t>
                      </a:r>
                      <a:r>
                        <a:rPr lang="ru-RU" sz="700" u="sng">
                          <a:effectLst/>
                        </a:rPr>
                        <a:t>370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0.01</a:t>
                      </a:r>
                      <a:r>
                        <a:rPr lang="ru-RU" sz="700">
                          <a:effectLst/>
                        </a:rPr>
                        <a:t>77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4</a:t>
                      </a:r>
                      <a:r>
                        <a:rPr lang="en-US" sz="700" u="sng">
                          <a:effectLst/>
                        </a:rPr>
                        <a:t>.</a:t>
                      </a:r>
                      <a:r>
                        <a:rPr lang="ru-RU" sz="700" u="sng">
                          <a:effectLst/>
                        </a:rPr>
                        <a:t>662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ru-RU" sz="700">
                          <a:effectLst/>
                        </a:rPr>
                        <a:t>2.230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u="sng">
                          <a:effectLst/>
                        </a:rPr>
                        <a:t>–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–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>
                          <a:effectLst/>
                        </a:rPr>
                        <a:t>5.052</a:t>
                      </a:r>
                      <a:endParaRPr lang="ru-RU" sz="600">
                        <a:effectLst/>
                      </a:endParaRPr>
                    </a:p>
                    <a:p>
                      <a:pPr algn="ctr"/>
                      <a:r>
                        <a:rPr lang="en-US" sz="7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.460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sng" dirty="0">
                          <a:effectLst/>
                        </a:rPr>
                        <a:t>5.05</a:t>
                      </a:r>
                      <a:endParaRPr lang="ru-RU" sz="600" dirty="0">
                        <a:effectLst/>
                      </a:endParaRPr>
                    </a:p>
                    <a:p>
                      <a:pPr algn="ctr"/>
                      <a:r>
                        <a:rPr lang="en-US" sz="700" dirty="0">
                          <a:effectLst/>
                        </a:rPr>
                        <a:t>2</a:t>
                      </a:r>
                      <a:r>
                        <a:rPr lang="ru-RU" sz="700" dirty="0">
                          <a:effectLst/>
                        </a:rPr>
                        <a:t>.46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33" marR="47433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191" name="Rectangle 1">
            <a:extLst>
              <a:ext uri="{FF2B5EF4-FFF2-40B4-BE49-F238E27FC236}">
                <a16:creationId xmlns:a16="http://schemas.microsoft.com/office/drawing/2014/main" xmlns="" id="{9A9A1609-FF58-4684-A318-814F6275AD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17563" y="1271588"/>
            <a:ext cx="309610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4295BE-50F0-4F5C-BF9E-5BFD8E05D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0" y="415925"/>
            <a:ext cx="11053763" cy="27543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атмосферного азота в питании водорослей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Cyanophytes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экосистеме Каспийского моря:</a:t>
            </a:r>
            <a:b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с помощью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CNPSi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 </a:t>
            </a:r>
            <a:endParaRPr lang="ru-RU" altLang="ru-RU" sz="36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B3E596-DB8A-4311-AF7D-CCBF5270B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" y="3937000"/>
            <a:ext cx="11530013" cy="2505075"/>
          </a:xfrm>
        </p:spPr>
        <p:txBody>
          <a:bodyPr rtlCol="0"/>
          <a:lstStyle/>
          <a:p>
            <a:pPr algn="ctr" eaLnBrk="1" fontAlgn="auto" hangingPunct="1">
              <a:defRPr/>
            </a:pP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Леонов А.В. (ИО РАН), </a:t>
            </a:r>
          </a:p>
          <a:p>
            <a:pPr algn="ctr" eaLnBrk="1" fontAlgn="auto" hangingPunct="1">
              <a:defRPr/>
            </a:pPr>
            <a:r>
              <a:rPr lang="ru-RU" alt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Семеняк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Л.В.(ВНИРО), ЧИЧЕРИНА(ИО РАН)</a:t>
            </a:r>
          </a:p>
          <a:p>
            <a:pPr algn="ctr" eaLnBrk="1" fontAlgn="auto" hangingPunct="1">
              <a:defRPr/>
            </a:pPr>
            <a:endParaRPr lang="ru-RU" dirty="0"/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xmlns="" id="{384A540A-28ED-4690-AD10-724F7A566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3675" y="6400800"/>
            <a:ext cx="357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C15C53-3732-40CE-81C6-55378DD4FB4F}" type="slidenum">
              <a:rPr lang="ru-RU" altLang="ru-RU" sz="2800" b="1">
                <a:solidFill>
                  <a:srgbClr val="FFFFFF"/>
                </a:solidFill>
                <a:latin typeface="Arial" panose="020B0604020202020204" pitchFamily="34" charset="0"/>
              </a:rPr>
              <a:pPr/>
              <a:t>1</a:t>
            </a:fld>
            <a:endParaRPr lang="ru-RU" altLang="ru-RU" sz="2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>
            <a:extLst>
              <a:ext uri="{FF2B5EF4-FFF2-40B4-BE49-F238E27FC236}">
                <a16:creationId xmlns:a16="http://schemas.microsoft.com/office/drawing/2014/main" xmlns="" id="{D1AD497C-D00C-4F4B-9315-90DC0FC91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508000"/>
            <a:ext cx="110744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Из рис. 1 следует, что динамика </a:t>
            </a:r>
            <a:r>
              <a:rPr lang="en-US" altLang="ru-RU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ru-RU" baseline="-25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en-US" altLang="ru-RU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вариантах расчетов 1 и 2 практически не меняется, тогда как в концентрациях </a:t>
            </a:r>
            <a:r>
              <a:rPr lang="en-US" altLang="ru-RU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лета при развитии 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-фиксации исчезли повышения, наблюдаемые во всех районах, когда  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-фиксация не учитывалась. 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  </a:t>
            </a:r>
          </a:p>
          <a:p>
            <a:pPr algn="just"/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	     Таким образом,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-фиксация прежде всего влияет на соотношения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en-US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min</a:t>
            </a:r>
            <a:r>
              <a:rPr lang="ru-RU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:DIP, </a:t>
            </a:r>
            <a:r>
              <a:rPr lang="ru-RU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определяющее лимитирование развития биомасс фитопланктона по БВ. При отсутствии</a:t>
            </a:r>
            <a:r>
              <a:rPr lang="en-US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 N-</a:t>
            </a:r>
            <a:r>
              <a:rPr lang="ru-RU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фиксации лимитирование отражают  низкие отношения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en-US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min</a:t>
            </a:r>
            <a:r>
              <a:rPr lang="en-US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:DIP</a:t>
            </a:r>
            <a:r>
              <a:rPr lang="ru-RU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 – в районах Средней и Южной частях моря в летне-осенний период это отношение было соответственно в пределах 1.9–2.7 и 0.8–1.2 (при малом содержании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en-US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min</a:t>
            </a:r>
            <a:r>
              <a:rPr lang="ru-RU" altLang="ru-RU" sz="2000" b="1" baseline="-25000"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– 5–6 мкг </a:t>
            </a:r>
            <a:r>
              <a:rPr lang="en-US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N/</a:t>
            </a:r>
            <a:r>
              <a:rPr lang="ru-RU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л</a:t>
            </a:r>
            <a:r>
              <a:rPr lang="en-US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В Северных районах 1 и 2 под влиянием стока Волги и Урала отношение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en-US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min</a:t>
            </a:r>
            <a:r>
              <a:rPr lang="en-US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:DIP</a:t>
            </a:r>
            <a:r>
              <a:rPr lang="ru-RU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 в морской воде составляло 7.8 и 8.4 </a:t>
            </a:r>
            <a:r>
              <a:rPr lang="en-US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[5]</a:t>
            </a:r>
            <a:r>
              <a:rPr lang="ru-RU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      При развитии с участием 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Cyanophites N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-фиксации (табл. 2) резко меняются  значения 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en-US" altLang="ru-RU" baseline="-25000">
                <a:latin typeface="Arial Black" panose="020B0A04020102020204" pitchFamily="34" charset="0"/>
                <a:cs typeface="Calibri" panose="020F0502020204030204" pitchFamily="34" charset="0"/>
              </a:rPr>
              <a:t>min</a:t>
            </a:r>
            <a:r>
              <a:rPr lang="en-US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:DIP</a:t>
            </a:r>
            <a:r>
              <a:rPr lang="ru-RU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 в 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разные периоды года (особенно с мая по июль) при малом содержании БВ, отражая условия лимитирования фитопланктона по 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N 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и Р (как совместно, так и по отдельности). 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C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одержание 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ru-RU" altLang="ru-RU" baseline="-25000">
                <a:latin typeface="Arial Black" panose="020B0A04020102020204" pitchFamily="34" charset="0"/>
                <a:cs typeface="Calibri" panose="020F0502020204030204" pitchFamily="34" charset="0"/>
              </a:rPr>
              <a:t>2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 в воде с января до середины марта и в ноябре-декабре составляет 18–22 мг 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/л, в мае-июле – падает до 13–16 мг 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/л. В табл. 3 приведены значения 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N–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фиксации 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Cyanophites 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с мая по декабрь по районам Каспийского моря. </a:t>
            </a:r>
            <a:endParaRPr lang="ru-RU" altLang="ru-RU" sz="200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22531" name="Номер слайда 1">
            <a:extLst>
              <a:ext uri="{FF2B5EF4-FFF2-40B4-BE49-F238E27FC236}">
                <a16:creationId xmlns:a16="http://schemas.microsoft.com/office/drawing/2014/main" xmlns="" id="{89FCC8B1-2960-438D-BD8B-593E8ED22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01238" y="6391275"/>
            <a:ext cx="2089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E53E377-DA73-4F15-9F64-EAAE546981E1}" type="slidenum">
              <a:rPr lang="ru-RU" altLang="ru-RU" sz="3600" b="1" smtClean="0">
                <a:solidFill>
                  <a:srgbClr val="FFFFFF"/>
                </a:solidFill>
              </a:rPr>
              <a:pPr/>
              <a:t>10</a:t>
            </a:fld>
            <a:endParaRPr lang="ru-RU" altLang="ru-RU" sz="36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E07563-6DAB-41AE-8D63-B05CBD25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13" y="33338"/>
            <a:ext cx="10058400" cy="12541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u="sng" dirty="0">
                <a:latin typeface="Arial Black" panose="020B0A04020102020204" pitchFamily="34" charset="0"/>
              </a:rPr>
              <a:t/>
            </a:r>
            <a:br>
              <a:rPr lang="ru-RU" sz="2200" u="sng" dirty="0">
                <a:latin typeface="Arial Black" panose="020B0A04020102020204" pitchFamily="34" charset="0"/>
              </a:rPr>
            </a:br>
            <a:r>
              <a:rPr lang="ru-RU" sz="2200" u="sng" dirty="0">
                <a:latin typeface="Arial Black" panose="020B0A04020102020204" pitchFamily="34" charset="0"/>
              </a:rPr>
              <a:t>Таблица 2.</a:t>
            </a:r>
            <a:r>
              <a:rPr lang="ru-RU" sz="2200" dirty="0">
                <a:latin typeface="Arial Black" panose="020B0A04020102020204" pitchFamily="34" charset="0"/>
              </a:rPr>
              <a:t> Значения отношений </a:t>
            </a:r>
            <a:r>
              <a:rPr lang="en-US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en-US" altLang="ru-RU" sz="22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:DIP</a:t>
            </a:r>
            <a:r>
              <a:rPr lang="ru-RU" altLang="ru-RU" sz="2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в водах районов 1 – 10  </a:t>
            </a:r>
            <a:br>
              <a:rPr lang="ru-RU" altLang="ru-RU" sz="22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         Каспийского моря при развитии </a:t>
            </a:r>
            <a:r>
              <a:rPr lang="en-US" altLang="ru-RU" sz="2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N–</a:t>
            </a:r>
            <a:r>
              <a:rPr lang="ru-RU" altLang="ru-RU" sz="2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фиксации  </a:t>
            </a:r>
            <a:r>
              <a:rPr lang="en-US" sz="2200" dirty="0">
                <a:latin typeface="Arial Black" panose="020B0A04020102020204" pitchFamily="34" charset="0"/>
              </a:rPr>
              <a:t>(</a:t>
            </a:r>
            <a:r>
              <a:rPr lang="ru-RU" sz="2200" dirty="0">
                <a:latin typeface="Arial Black" panose="020B0A04020102020204" pitchFamily="34" charset="0"/>
              </a:rPr>
              <a:t>перед и </a:t>
            </a:r>
            <a:br>
              <a:rPr lang="ru-RU" sz="2200" dirty="0">
                <a:latin typeface="Arial Black" panose="020B0A04020102020204" pitchFamily="34" charset="0"/>
              </a:rPr>
            </a:br>
            <a:r>
              <a:rPr lang="ru-RU" sz="2200" dirty="0">
                <a:latin typeface="Arial Black" panose="020B0A04020102020204" pitchFamily="34" charset="0"/>
              </a:rPr>
              <a:t>           над чертой – районы запада, за и под чертой – востока.  </a:t>
            </a:r>
          </a:p>
        </p:txBody>
      </p:sp>
      <p:sp>
        <p:nvSpPr>
          <p:cNvPr id="24579" name="Номер слайда 2">
            <a:extLst>
              <a:ext uri="{FF2B5EF4-FFF2-40B4-BE49-F238E27FC236}">
                <a16:creationId xmlns:a16="http://schemas.microsoft.com/office/drawing/2014/main" xmlns="" id="{82158A8B-04C5-4336-B64C-A93B34D32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2C016F5-696B-41A3-95CB-DC22A1769B66}" type="slidenum">
              <a:rPr lang="ru-RU" altLang="ru-RU" sz="2800" smtClean="0">
                <a:solidFill>
                  <a:srgbClr val="FFFFFF"/>
                </a:solidFill>
                <a:latin typeface="Arial Black" panose="020B0A04020102020204" pitchFamily="34" charset="0"/>
              </a:rPr>
              <a:pPr/>
              <a:t>11</a:t>
            </a:fld>
            <a:endParaRPr lang="ru-RU" altLang="ru-RU" sz="28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AFAC81A2-781F-4D76-8B08-9B7469238690}"/>
              </a:ext>
            </a:extLst>
          </p:cNvPr>
          <p:cNvGraphicFramePr>
            <a:graphicFrameLocks noGrp="1"/>
          </p:cNvGraphicFramePr>
          <p:nvPr/>
        </p:nvGraphicFramePr>
        <p:xfrm>
          <a:off x="1574800" y="1287463"/>
          <a:ext cx="9580562" cy="4673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3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8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83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00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00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000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5726">
                <a:tc rowSpan="3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</a:pPr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Ме-</a:t>
                      </a:r>
                      <a:r>
                        <a:rPr lang="ru-RU" sz="2000" dirty="0" err="1">
                          <a:effectLst/>
                          <a:latin typeface="Arial Black" panose="020B0A04020102020204" pitchFamily="34" charset="0"/>
                        </a:rPr>
                        <a:t>сяц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Районы Каспийского моря в разных его частях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северная часть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средняя часть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южная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 / 2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4 / 3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5 / 6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7 / 8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9 / 10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3284">
                <a:tc>
                  <a:txBody>
                    <a:bodyPr/>
                    <a:lstStyle/>
                    <a:p>
                      <a:pPr indent="-6858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I 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 IV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8.1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11.8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5.2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10.4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6.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7.1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9.9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>
                          <a:effectLst/>
                          <a:latin typeface="Arial Black" panose="020B0A04020102020204" pitchFamily="34" charset="0"/>
                        </a:rPr>
                        <a:t>3.</a:t>
                      </a:r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r>
                        <a:rPr lang="ru-RU" sz="2000" u="sng" dirty="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5.1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3.9</a:t>
                      </a:r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5.2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>
                          <a:effectLst/>
                          <a:latin typeface="Arial Black" panose="020B0A04020102020204" pitchFamily="34" charset="0"/>
                        </a:rPr>
                        <a:t>2.</a:t>
                      </a:r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r>
                        <a:rPr lang="ru-RU" sz="2000" u="sng" dirty="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3.7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2.7</a:t>
                      </a:r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3.5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>
                          <a:effectLst/>
                          <a:latin typeface="Arial Black" panose="020B0A04020102020204" pitchFamily="34" charset="0"/>
                        </a:rPr>
                        <a:t>1.</a:t>
                      </a:r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r>
                        <a:rPr lang="ru-RU" sz="2000" u="sng" dirty="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2.1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2.0</a:t>
                      </a:r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0.4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3284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V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.1–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78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10.7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166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19.4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indent="-71755"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10.3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239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4.1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3.5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5.1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.1–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3.2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0.5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0.6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r>
                        <a:rPr lang="ru-RU" sz="2000" u="sng" dirty="0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r>
                        <a:rPr lang="ru-RU" sz="2000" u="sng" dirty="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1.5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0.3</a:t>
                      </a:r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8.2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3284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VI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54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30.0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83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40.1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1755" algn="ctr"/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19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24.1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indent="-71755"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 151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66.7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11.2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2.4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3.8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0.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2.0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0.5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0.8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r>
                        <a:rPr lang="ru-RU" sz="2000" u="sng" dirty="0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r>
                        <a:rPr lang="ru-RU" sz="2000" u="sng" dirty="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6.1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indent="-71755"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 11.0</a:t>
                      </a:r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10.9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3284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VII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0325" algn="ctr"/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19.9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10.0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indent="-60960"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32.5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21.7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1755" algn="ctr"/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24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14.6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indent="-71755"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58.2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34.9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9.8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14.7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13.7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21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3-15.9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5.1-12.0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2390" algn="ctr"/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  <a:r>
                        <a:rPr lang="ru-RU" sz="2000" u="sng" dirty="0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r>
                        <a:rPr lang="ru-RU" sz="2000" u="sng" dirty="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13.1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9.9</a:t>
                      </a:r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7.4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3284">
                <a:tc>
                  <a:txBody>
                    <a:bodyPr/>
                    <a:lstStyle/>
                    <a:p>
                      <a:pPr indent="-6858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   VIII </a:t>
                      </a:r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XII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0325" algn="ctr"/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21.6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15.6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indent="-60960"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43.6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15.0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1755" algn="ctr"/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24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11.4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indent="-71755"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55.7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15.8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14.0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8.3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15.9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0485" algn="ctr"/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11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r>
                        <a:rPr lang="ru-RU" sz="2000" u="sng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>
                          <a:effectLst/>
                          <a:latin typeface="Arial Black" panose="020B0A04020102020204" pitchFamily="34" charset="0"/>
                        </a:rPr>
                        <a:t>15.1</a:t>
                      </a:r>
                      <a:endParaRPr lang="ru-RU" sz="200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9.9</a:t>
                      </a:r>
                      <a:r>
                        <a:rPr lang="ru-RU" sz="200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14.1</a:t>
                      </a:r>
                      <a:endParaRPr lang="ru-RU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>
                          <a:effectLst/>
                          <a:latin typeface="Arial Black" panose="020B0A04020102020204" pitchFamily="34" charset="0"/>
                        </a:rPr>
                        <a:t>6.</a:t>
                      </a:r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r>
                        <a:rPr lang="ru-RU" sz="2000" u="sng" dirty="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u="sng" dirty="0">
                          <a:effectLst/>
                          <a:latin typeface="Arial Black" panose="020B0A04020102020204" pitchFamily="34" charset="0"/>
                        </a:rPr>
                        <a:t>18.9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8.9</a:t>
                      </a:r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–</a:t>
                      </a: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35.0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>
            <a:extLst>
              <a:ext uri="{FF2B5EF4-FFF2-40B4-BE49-F238E27FC236}">
                <a16:creationId xmlns:a16="http://schemas.microsoft.com/office/drawing/2014/main" xmlns="" id="{15E00718-2827-4A7C-B86D-169E996B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508000"/>
            <a:ext cx="1068546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2000" b="1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У</a:t>
            </a:r>
            <a:r>
              <a:rPr lang="ru-RU" altLang="ru-RU" b="1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словия лимитирования фитопланктона по </a:t>
            </a:r>
            <a:r>
              <a:rPr lang="en-US" altLang="ru-RU" b="1" i="1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t</a:t>
            </a:r>
            <a:r>
              <a:rPr lang="ru-RU" altLang="ru-RU" b="1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 и по р</a:t>
            </a:r>
            <a:r>
              <a:rPr lang="en-US" altLang="ru-RU" b="1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-</a:t>
            </a:r>
            <a:r>
              <a:rPr lang="ru-RU" altLang="ru-RU" b="1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м 1–10 Каспия </a:t>
            </a:r>
          </a:p>
          <a:p>
            <a:pPr algn="ctr"/>
            <a:r>
              <a:rPr lang="en-US" altLang="ru-RU" b="1" dirty="0">
                <a:solidFill>
                  <a:srgbClr val="FFFFFF"/>
                </a:solidFill>
                <a:latin typeface="Arial Black" panose="020B0A04020102020204" pitchFamily="34" charset="0"/>
              </a:rPr>
              <a:t>at </a:t>
            </a:r>
            <a:r>
              <a:rPr lang="en-US" altLang="ru-RU" b="1" dirty="0" err="1">
                <a:solidFill>
                  <a:srgbClr val="FFFFFF"/>
                </a:solidFill>
                <a:latin typeface="Arial Black" panose="020B0A04020102020204" pitchFamily="34" charset="0"/>
              </a:rPr>
              <a:t>N</a:t>
            </a:r>
            <a:r>
              <a:rPr lang="en-US" altLang="ru-RU" b="1" baseline="-25000" dirty="0" err="1">
                <a:solidFill>
                  <a:srgbClr val="FFFFFF"/>
                </a:solidFill>
                <a:latin typeface="Arial Black" panose="020B0A04020102020204" pitchFamily="34" charset="0"/>
              </a:rPr>
              <a:t>min</a:t>
            </a:r>
            <a:r>
              <a:rPr lang="en-US" altLang="ru-RU" b="1" baseline="-250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altLang="ru-RU" b="1" dirty="0">
                <a:solidFill>
                  <a:srgbClr val="FFFFFF"/>
                </a:solidFill>
                <a:latin typeface="Arial Black" panose="020B0A04020102020204" pitchFamily="34" charset="0"/>
              </a:rPr>
              <a:t>: DIP = 7–12 (limiting of phytoplankton biomass growth by N, and by  </a:t>
            </a:r>
            <a:r>
              <a:rPr lang="ru-RU" altLang="ru-RU" b="1" dirty="0">
                <a:solidFill>
                  <a:srgbClr val="FFFFFF"/>
                </a:solidFill>
                <a:latin typeface="Arial Black" panose="020B0A04020102020204" pitchFamily="34" charset="0"/>
              </a:rPr>
              <a:t>Р</a:t>
            </a:r>
            <a:r>
              <a:rPr lang="en-US" altLang="ru-RU" b="1" dirty="0">
                <a:solidFill>
                  <a:srgbClr val="FFFFFF"/>
                </a:solidFill>
                <a:latin typeface="Arial Black" panose="020B0A04020102020204" pitchFamily="34" charset="0"/>
              </a:rPr>
              <a:t>)</a:t>
            </a:r>
            <a:endParaRPr lang="ru-RU" altLang="ru-RU" dirty="0">
              <a:latin typeface="Arial" panose="020B0604020202020204" pitchFamily="34" charset="0"/>
            </a:endParaRPr>
          </a:p>
          <a:p>
            <a:pPr algn="ctr"/>
            <a:endParaRPr lang="ru-RU" altLang="ru-RU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altLang="ru-RU" b="1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alt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latin typeface="Arial Black" panose="020B0A04020102020204" pitchFamily="34" charset="0"/>
                <a:cs typeface="Calibri" panose="020F0502020204030204" pitchFamily="34" charset="0"/>
              </a:rPr>
              <a:t>мг </a:t>
            </a:r>
            <a:r>
              <a:rPr lang="en-US" altLang="ru-RU" dirty="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ru-RU" altLang="ru-RU" dirty="0">
                <a:latin typeface="Arial Black" panose="020B0A04020102020204" pitchFamily="34" charset="0"/>
                <a:cs typeface="Calibri" panose="020F0502020204030204" pitchFamily="34" charset="0"/>
              </a:rPr>
              <a:t>/л. В табл. 3 приведены значения </a:t>
            </a:r>
            <a:r>
              <a:rPr lang="en-US" altLang="ru-RU" dirty="0">
                <a:latin typeface="Arial Black" panose="020B0A04020102020204" pitchFamily="34" charset="0"/>
                <a:cs typeface="Calibri" panose="020F0502020204030204" pitchFamily="34" charset="0"/>
              </a:rPr>
              <a:t>N–</a:t>
            </a:r>
            <a:r>
              <a:rPr lang="ru-RU" altLang="ru-RU" dirty="0">
                <a:latin typeface="Arial Black" panose="020B0A04020102020204" pitchFamily="34" charset="0"/>
                <a:cs typeface="Calibri" panose="020F0502020204030204" pitchFamily="34" charset="0"/>
              </a:rPr>
              <a:t>фиксации </a:t>
            </a:r>
            <a:r>
              <a:rPr lang="en-US" altLang="ru-RU" dirty="0" err="1">
                <a:latin typeface="Arial Black" panose="020B0A04020102020204" pitchFamily="34" charset="0"/>
                <a:cs typeface="Calibri" panose="020F0502020204030204" pitchFamily="34" charset="0"/>
              </a:rPr>
              <a:t>Cyanophites</a:t>
            </a:r>
            <a:r>
              <a:rPr lang="en-US" altLang="ru-RU" dirty="0"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>
                <a:latin typeface="Arial Black" panose="020B0A04020102020204" pitchFamily="34" charset="0"/>
                <a:cs typeface="Calibri" panose="020F0502020204030204" pitchFamily="34" charset="0"/>
              </a:rPr>
              <a:t>с мая по дека по районам Каспийского моря. </a:t>
            </a:r>
            <a:endParaRPr lang="ru-RU" altLang="ru-RU" sz="2000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Номер слайда 1">
            <a:extLst>
              <a:ext uri="{FF2B5EF4-FFF2-40B4-BE49-F238E27FC236}">
                <a16:creationId xmlns:a16="http://schemas.microsoft.com/office/drawing/2014/main" xmlns="" id="{5C6C2AFA-CE92-4159-862E-AB0691C97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01238" y="6391275"/>
            <a:ext cx="2089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75F0ED4-3572-4942-97FA-39BE7E0A6A01}" type="slidenum">
              <a:rPr lang="ru-RU" altLang="ru-RU" sz="3600" b="1" smtClean="0">
                <a:solidFill>
                  <a:srgbClr val="FFFFFF"/>
                </a:solidFill>
              </a:rPr>
              <a:pPr/>
              <a:t>12</a:t>
            </a:fld>
            <a:endParaRPr lang="ru-RU" altLang="ru-RU" sz="3600" b="1">
              <a:solidFill>
                <a:srgbClr val="FFFFFF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CD71E07-2A44-4016-A93E-996564D4C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2483"/>
              </p:ext>
            </p:extLst>
          </p:nvPr>
        </p:nvGraphicFramePr>
        <p:xfrm>
          <a:off x="660400" y="903514"/>
          <a:ext cx="10685463" cy="6533924"/>
        </p:xfrm>
        <a:graphic>
          <a:graphicData uri="http://schemas.openxmlformats.org/drawingml/2006/table">
            <a:tbl>
              <a:tblPr/>
              <a:tblGrid>
                <a:gridCol w="10685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33924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при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N</a:t>
                      </a:r>
                      <a:r>
                        <a:rPr kumimoji="0" lang="en-US" altLang="ru-RU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min</a:t>
                      </a:r>
                      <a:r>
                        <a:rPr kumimoji="0" lang="en-US" altLang="ru-RU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: DIP = 7–12 (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лимитирование фитопланктона по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N,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и по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Р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2. при </a:t>
                      </a:r>
                      <a:r>
                        <a:rPr kumimoji="0" lang="en-US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N</a:t>
                      </a:r>
                      <a:r>
                        <a:rPr kumimoji="0" lang="en-US" altLang="ru-RU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min</a:t>
                      </a:r>
                      <a:r>
                        <a:rPr kumimoji="0" lang="en-US" altLang="ru-RU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: DIP &gt; 12 (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лимитирование фитопланктона по Р)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3. при </a:t>
                      </a:r>
                      <a:r>
                        <a:rPr kumimoji="0" lang="en-US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N</a:t>
                      </a:r>
                      <a:r>
                        <a:rPr kumimoji="0" lang="en-US" altLang="ru-RU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min</a:t>
                      </a:r>
                      <a:r>
                        <a:rPr kumimoji="0" lang="en-US" altLang="ru-RU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: DIP &lt; 7 (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лимитирование фитопланктона по 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N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en-US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en-US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kumimoji="0" lang="en-US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N</a:t>
                      </a:r>
                      <a:r>
                        <a:rPr kumimoji="0" lang="en-US" altLang="ru-RU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min</a:t>
                      </a:r>
                      <a:r>
                        <a:rPr kumimoji="0" lang="en-US" altLang="ru-RU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: DIP &lt; 1 (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при особенно низких концентрациях БВ)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en-US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1720AB6E-4CAE-4528-837A-B6C5A0E5A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26015"/>
              </p:ext>
            </p:extLst>
          </p:nvPr>
        </p:nvGraphicFramePr>
        <p:xfrm>
          <a:off x="814388" y="1198846"/>
          <a:ext cx="10531475" cy="146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99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8199"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tx1"/>
                          </a:solidFill>
                        </a:rPr>
                        <a:t>Р-н 1: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IV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(120–129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сут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) ,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VII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VIII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(192–243 c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ут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), XII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688" marB="45688"/>
                </a:tc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tx1"/>
                          </a:solidFill>
                        </a:rPr>
                        <a:t>Р-н 2: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II–IV, V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120–138 c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ут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31" marR="91431" marT="45688" marB="456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641">
                <a:tc>
                  <a:txBody>
                    <a:bodyPr/>
                    <a:lstStyle/>
                    <a:p>
                      <a:r>
                        <a:rPr lang="ru-RU" sz="1800" b="1" u="sng" dirty="0"/>
                        <a:t>Р-н 4: </a:t>
                      </a:r>
                      <a:r>
                        <a:rPr lang="ru-RU" sz="1800" dirty="0"/>
                        <a:t>– </a:t>
                      </a:r>
                      <a:r>
                        <a:rPr lang="en-US" sz="1800" dirty="0"/>
                        <a:t>IV, VII (182–212 c</a:t>
                      </a:r>
                      <a:r>
                        <a:rPr lang="ru-RU" sz="1800" dirty="0" err="1"/>
                        <a:t>ут</a:t>
                      </a:r>
                      <a:r>
                        <a:rPr lang="ru-RU" sz="1800" dirty="0"/>
                        <a:t>), </a:t>
                      </a:r>
                      <a:r>
                        <a:rPr lang="en-US" sz="1800" dirty="0"/>
                        <a:t>XI–XII </a:t>
                      </a:r>
                      <a:endParaRPr lang="ru-RU" sz="1800" dirty="0"/>
                    </a:p>
                  </a:txBody>
                  <a:tcPr marL="91431" marR="91431" marT="45688" marB="45688"/>
                </a:tc>
                <a:tc>
                  <a:txBody>
                    <a:bodyPr/>
                    <a:lstStyle/>
                    <a:p>
                      <a:r>
                        <a:rPr lang="ru-RU" sz="1800" b="1" u="sng" dirty="0"/>
                        <a:t>Р-н 3: 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III – V (60–138 </a:t>
                      </a:r>
                      <a:r>
                        <a:rPr lang="ru-RU" sz="1800" dirty="0" err="1"/>
                        <a:t>сут</a:t>
                      </a:r>
                      <a:r>
                        <a:rPr lang="ru-RU" sz="1800" dirty="0"/>
                        <a:t>)</a:t>
                      </a:r>
                    </a:p>
                  </a:txBody>
                  <a:tcPr marL="91431" marR="91431" marT="45688" marB="456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u="sng" dirty="0"/>
                        <a:t>Р-н 5: 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VI – XI (161–334 </a:t>
                      </a:r>
                      <a:r>
                        <a:rPr lang="ru-RU" sz="1800" dirty="0" err="1"/>
                        <a:t>сут</a:t>
                      </a:r>
                      <a:r>
                        <a:rPr lang="ru-RU" sz="1800" dirty="0"/>
                        <a:t>);  </a:t>
                      </a:r>
                      <a:r>
                        <a:rPr lang="ru-RU" sz="1800" u="sng" dirty="0"/>
                        <a:t>Р-н 7:</a:t>
                      </a:r>
                      <a:r>
                        <a:rPr lang="ru-RU" sz="1800" dirty="0"/>
                        <a:t>  </a:t>
                      </a:r>
                      <a:r>
                        <a:rPr lang="en-US" sz="1800" dirty="0"/>
                        <a:t>VIII </a:t>
                      </a:r>
                      <a:endParaRPr lang="ru-RU" sz="1800" dirty="0"/>
                    </a:p>
                  </a:txBody>
                  <a:tcPr marL="91431" marR="91431" marT="45688" marB="45688"/>
                </a:tc>
                <a:tc>
                  <a:txBody>
                    <a:bodyPr/>
                    <a:lstStyle/>
                    <a:p>
                      <a:r>
                        <a:rPr lang="ru-RU" sz="1800" b="1" u="sng" dirty="0"/>
                        <a:t>Р-н. 6 </a:t>
                      </a:r>
                      <a:r>
                        <a:rPr lang="ru-RU" sz="1800" dirty="0"/>
                        <a:t>– </a:t>
                      </a:r>
                      <a:r>
                        <a:rPr lang="en-US" sz="1800" dirty="0"/>
                        <a:t>VIII – X; </a:t>
                      </a:r>
                      <a:r>
                        <a:rPr lang="ru-RU" sz="1800" u="none" dirty="0"/>
                        <a:t> </a:t>
                      </a:r>
                      <a:r>
                        <a:rPr lang="ru-RU" sz="1800" u="sng" dirty="0"/>
                        <a:t>Р-н 8: 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VII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–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X (192–304 </a:t>
                      </a:r>
                      <a:r>
                        <a:rPr lang="ru-RU" sz="1800" dirty="0" err="1"/>
                        <a:t>сут</a:t>
                      </a:r>
                      <a:r>
                        <a:rPr lang="ru-RU" sz="1800" dirty="0"/>
                        <a:t>)</a:t>
                      </a:r>
                    </a:p>
                  </a:txBody>
                  <a:tcPr marL="91431" marR="91431" marT="45688" marB="456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627">
                <a:tc>
                  <a:txBody>
                    <a:bodyPr/>
                    <a:lstStyle/>
                    <a:p>
                      <a:r>
                        <a:rPr lang="ru-RU" sz="1800" b="1" u="sng" dirty="0"/>
                        <a:t>Р-н 9</a:t>
                      </a:r>
                      <a:r>
                        <a:rPr lang="ru-RU" sz="1800" u="sng" dirty="0"/>
                        <a:t>: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VIII – IX, XI </a:t>
                      </a:r>
                      <a:endParaRPr lang="ru-RU" sz="1800" dirty="0"/>
                    </a:p>
                  </a:txBody>
                  <a:tcPr marL="91431" marR="91431" marT="45688" marB="45688"/>
                </a:tc>
                <a:tc>
                  <a:txBody>
                    <a:bodyPr/>
                    <a:lstStyle/>
                    <a:p>
                      <a:r>
                        <a:rPr lang="ru-RU" sz="1800" b="1" u="sng" dirty="0"/>
                        <a:t>Р-н 10:</a:t>
                      </a:r>
                      <a:r>
                        <a:rPr lang="ru-RU" sz="1800" b="1" dirty="0"/>
                        <a:t> 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V – VIII (143–243 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сут</a:t>
                      </a:r>
                      <a:r>
                        <a:rPr lang="ru-RU" sz="1800" dirty="0"/>
                        <a:t>)</a:t>
                      </a:r>
                    </a:p>
                  </a:txBody>
                  <a:tcPr marL="91431" marR="91431" marT="45688" marB="456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FC5CFB64-E056-4695-94BC-E3B88FF86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905571"/>
              </p:ext>
            </p:extLst>
          </p:nvPr>
        </p:nvGraphicFramePr>
        <p:xfrm>
          <a:off x="660400" y="2995924"/>
          <a:ext cx="10531475" cy="1097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1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8721">
                <a:tc>
                  <a:txBody>
                    <a:bodyPr/>
                    <a:lstStyle/>
                    <a:p>
                      <a:r>
                        <a:rPr lang="ru-RU" sz="1800" u="sng" dirty="0">
                          <a:solidFill>
                            <a:schemeClr val="tx1"/>
                          </a:solidFill>
                        </a:rPr>
                        <a:t>Р-н 1: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 – VII (130–191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сут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IX - XI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r>
                        <a:rPr lang="ru-RU" sz="1800" b="1" u="none" dirty="0">
                          <a:solidFill>
                            <a:schemeClr val="tx1"/>
                          </a:solidFill>
                        </a:rPr>
                        <a:t>Р-н 2</a:t>
                      </a:r>
                      <a:r>
                        <a:rPr lang="ru-RU" sz="1800" b="1" u="sng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ru-RU" sz="1800" b="0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 – XII (139–365  c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ут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721">
                <a:tc>
                  <a:txBody>
                    <a:bodyPr/>
                    <a:lstStyle/>
                    <a:p>
                      <a:r>
                        <a:rPr lang="ru-RU" sz="1800" b="1" u="sng" dirty="0"/>
                        <a:t>Р-н 4: 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V – VI (139–181 </a:t>
                      </a:r>
                      <a:r>
                        <a:rPr lang="ru-RU" sz="1800" dirty="0" err="1"/>
                        <a:t>сут</a:t>
                      </a:r>
                      <a:r>
                        <a:rPr lang="ru-RU" sz="1800" dirty="0"/>
                        <a:t>), </a:t>
                      </a:r>
                      <a:r>
                        <a:rPr lang="en-US" sz="1800" dirty="0"/>
                        <a:t>VII – X (182–304 </a:t>
                      </a:r>
                      <a:r>
                        <a:rPr lang="ru-RU" sz="1800" dirty="0" err="1"/>
                        <a:t>сут</a:t>
                      </a:r>
                      <a:r>
                        <a:rPr lang="ru-RU" sz="1800" dirty="0"/>
                        <a:t>)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r>
                        <a:rPr lang="ru-RU" sz="1800" b="1" u="sng" dirty="0"/>
                        <a:t>Р-н 3: 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V – XII (139–365 </a:t>
                      </a:r>
                      <a:r>
                        <a:rPr lang="ru-RU" sz="1800" dirty="0" err="1"/>
                        <a:t>сут</a:t>
                      </a:r>
                      <a:r>
                        <a:rPr lang="ru-RU" sz="1800" dirty="0"/>
                        <a:t>) 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319">
                <a:tc>
                  <a:txBody>
                    <a:bodyPr/>
                    <a:lstStyle/>
                    <a:p>
                      <a:r>
                        <a:rPr lang="ru-RU" sz="1800" b="1" u="sng" dirty="0"/>
                        <a:t>Р-н 5: 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XII;  </a:t>
                      </a:r>
                      <a:r>
                        <a:rPr lang="ru-RU" sz="1800" b="1" u="sng" dirty="0"/>
                        <a:t>Р-н 7: </a:t>
                      </a:r>
                      <a:r>
                        <a:rPr lang="ru-RU" sz="1800" b="1" dirty="0"/>
                        <a:t> </a:t>
                      </a:r>
                      <a:r>
                        <a:rPr lang="en-US" sz="1800" dirty="0"/>
                        <a:t>VII, IX – XII; </a:t>
                      </a:r>
                      <a:r>
                        <a:rPr lang="ru-RU" sz="1800" dirty="0"/>
                        <a:t> </a:t>
                      </a:r>
                      <a:r>
                        <a:rPr lang="ru-RU" sz="1800" b="1" u="sng" dirty="0"/>
                        <a:t>Р-н 9:</a:t>
                      </a:r>
                      <a:r>
                        <a:rPr lang="ru-RU" sz="1800" b="1" dirty="0"/>
                        <a:t> </a:t>
                      </a:r>
                      <a:r>
                        <a:rPr lang="en-US" sz="1800" dirty="0"/>
                        <a:t>VII, XII</a:t>
                      </a:r>
                      <a:endParaRPr lang="ru-RU" sz="1800" dirty="0"/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r>
                        <a:rPr lang="ru-RU" sz="1800" b="1" u="sng" dirty="0"/>
                        <a:t>Р-н 6: 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VII, XI – XII;</a:t>
                      </a:r>
                      <a:r>
                        <a:rPr lang="ru-RU" sz="1800" dirty="0"/>
                        <a:t> </a:t>
                      </a:r>
                      <a:r>
                        <a:rPr lang="ru-RU" sz="1800" b="1" u="sng" dirty="0"/>
                        <a:t>Р-н 8: 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XI – XII; </a:t>
                      </a:r>
                      <a:r>
                        <a:rPr lang="ru-RU" sz="1800" dirty="0"/>
                        <a:t> </a:t>
                      </a:r>
                      <a:r>
                        <a:rPr lang="ru-RU" sz="1800" b="1" u="sng" dirty="0"/>
                        <a:t>Р-н 10: 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IX - XII  </a:t>
                      </a:r>
                      <a:endParaRPr lang="ru-RU" sz="1800" dirty="0"/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8">
            <a:extLst>
              <a:ext uri="{FF2B5EF4-FFF2-40B4-BE49-F238E27FC236}">
                <a16:creationId xmlns:a16="http://schemas.microsoft.com/office/drawing/2014/main" xmlns="" id="{3524BEFE-B21E-472E-B098-D10EF5819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550965"/>
              </p:ext>
            </p:extLst>
          </p:nvPr>
        </p:nvGraphicFramePr>
        <p:xfrm>
          <a:off x="779462" y="4445291"/>
          <a:ext cx="10531475" cy="80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6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5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tx1"/>
                          </a:solidFill>
                        </a:rPr>
                        <a:t>Р-н 4: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 – III, V (120–138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сут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31" marR="91431" marT="45740" marB="45740"/>
                </a:tc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tx1"/>
                          </a:solidFill>
                        </a:rPr>
                        <a:t>Р-н  2</a:t>
                      </a:r>
                      <a:r>
                        <a:rPr lang="ru-RU" sz="1800" b="0" u="sng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 ;  </a:t>
                      </a:r>
                      <a:r>
                        <a:rPr lang="ru-RU" sz="1800" b="1" u="sng" dirty="0">
                          <a:solidFill>
                            <a:schemeClr val="tx1"/>
                          </a:solidFill>
                        </a:rPr>
                        <a:t>Р-н 3: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 – II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;  </a:t>
                      </a:r>
                      <a:r>
                        <a:rPr lang="ru-RU" sz="1800" b="1" u="sng" dirty="0">
                          <a:solidFill>
                            <a:schemeClr val="tx1"/>
                          </a:solidFill>
                        </a:rPr>
                        <a:t>Р-н 6: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40" marB="4574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360">
                <a:tc>
                  <a:txBody>
                    <a:bodyPr/>
                    <a:lstStyle/>
                    <a:p>
                      <a:r>
                        <a:rPr lang="ru-RU" sz="1800" b="1" u="sng" dirty="0"/>
                        <a:t>Р-н 5: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V ; </a:t>
                      </a:r>
                      <a:r>
                        <a:rPr lang="ru-RU" sz="1800" b="1" u="sng" dirty="0"/>
                        <a:t>Р-н 7: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V ; </a:t>
                      </a:r>
                      <a:r>
                        <a:rPr lang="ru-RU" sz="1800" dirty="0"/>
                        <a:t> </a:t>
                      </a:r>
                      <a:r>
                        <a:rPr lang="ru-RU" sz="1800" b="1" u="sng" dirty="0"/>
                        <a:t>Р-н 9: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V, X</a:t>
                      </a:r>
                      <a:endParaRPr lang="ru-RU" sz="1800" dirty="0"/>
                    </a:p>
                  </a:txBody>
                  <a:tcPr marL="91431" marR="91431" marT="45740" marB="45740"/>
                </a:tc>
                <a:tc>
                  <a:txBody>
                    <a:bodyPr/>
                    <a:lstStyle/>
                    <a:p>
                      <a:r>
                        <a:rPr lang="ru-RU" sz="1800" b="1" u="sng" dirty="0"/>
                        <a:t>Р-н 8: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V, VII (182–191 </a:t>
                      </a:r>
                      <a:r>
                        <a:rPr lang="ru-RU" sz="1800" dirty="0" err="1"/>
                        <a:t>сут</a:t>
                      </a:r>
                      <a:r>
                        <a:rPr lang="ru-RU" sz="1800" dirty="0"/>
                        <a:t>)</a:t>
                      </a:r>
                    </a:p>
                  </a:txBody>
                  <a:tcPr marL="91431" marR="91431" marT="45740" marB="4574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4C89FD37-CB20-44C4-917C-A8A61C860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90514"/>
              </p:ext>
            </p:extLst>
          </p:nvPr>
        </p:nvGraphicFramePr>
        <p:xfrm>
          <a:off x="768350" y="5600676"/>
          <a:ext cx="10423525" cy="1310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7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35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890"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tx1"/>
                          </a:solidFill>
                        </a:rPr>
                        <a:t>Р-н 5</a:t>
                      </a:r>
                      <a:r>
                        <a:rPr lang="ru-RU" sz="1800" b="0" u="sng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V–VI (139 - 160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сут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) – 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800" b="0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alt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</a:t>
                      </a:r>
                      <a:r>
                        <a:rPr lang="ru-RU" alt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0.6–0.8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8" marB="45748"/>
                </a:tc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tx1"/>
                          </a:solidFill>
                        </a:rPr>
                        <a:t>Р-н 8: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VI (120–181 c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ут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) –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800" b="0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800" b="0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</a:t>
                      </a:r>
                      <a:r>
                        <a:rPr lang="ru-RU" alt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r>
                        <a:rPr lang="ru-RU" alt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alt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alt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–0.</a:t>
                      </a:r>
                      <a:r>
                        <a:rPr lang="en-US" alt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8" marB="4574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890">
                <a:tc>
                  <a:txBody>
                    <a:bodyPr/>
                    <a:lstStyle/>
                    <a:p>
                      <a:r>
                        <a:rPr lang="ru-RU" sz="1800" b="1" u="sng" dirty="0"/>
                        <a:t>Р-н 7: 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VI (15</a:t>
                      </a:r>
                      <a:r>
                        <a:rPr lang="ru-RU" sz="1800" dirty="0"/>
                        <a:t>–</a:t>
                      </a:r>
                      <a:r>
                        <a:rPr lang="en-US" sz="1800" dirty="0"/>
                        <a:t>160 </a:t>
                      </a:r>
                      <a:r>
                        <a:rPr lang="ru-RU" sz="1800" dirty="0" err="1"/>
                        <a:t>сут</a:t>
                      </a:r>
                      <a:r>
                        <a:rPr lang="ru-RU" sz="1800" dirty="0"/>
                        <a:t>) – </a:t>
                      </a:r>
                      <a:r>
                        <a:rPr lang="en-US" sz="18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800" b="0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</a:t>
                      </a:r>
                      <a:r>
                        <a:rPr lang="en-US" sz="1800" b="1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alt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alt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</a:t>
                      </a:r>
                      <a:r>
                        <a:rPr lang="ru-RU" alt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0.9; 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8" marB="45748"/>
                </a:tc>
                <a:tc>
                  <a:txBody>
                    <a:bodyPr/>
                    <a:lstStyle/>
                    <a:p>
                      <a:r>
                        <a:rPr lang="ru-RU" sz="1800" b="1" u="sng" dirty="0"/>
                        <a:t>Р-н 10: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III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–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IV (60–119 c</a:t>
                      </a:r>
                      <a:r>
                        <a:rPr lang="ru-RU" sz="1800" dirty="0" err="1"/>
                        <a:t>ут</a:t>
                      </a:r>
                      <a:r>
                        <a:rPr lang="ru-RU" sz="1800" dirty="0"/>
                        <a:t>) –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800" b="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800" b="0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ru-RU" alt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alt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</a:t>
                      </a:r>
                      <a:r>
                        <a:rPr lang="ru-RU" alt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0.8–0.4;</a:t>
                      </a:r>
                      <a:endParaRPr lang="ru-RU" sz="1800" dirty="0"/>
                    </a:p>
                  </a:txBody>
                  <a:tcPr marL="91449" marR="91449" marT="45748" marB="4574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544">
                <a:tc>
                  <a:txBody>
                    <a:bodyPr/>
                    <a:lstStyle/>
                    <a:p>
                      <a:r>
                        <a:rPr lang="ru-RU" sz="1800" b="1" u="sng" dirty="0"/>
                        <a:t>Р-н 9: </a:t>
                      </a:r>
                      <a:r>
                        <a:rPr lang="ru-RU" sz="1800" dirty="0"/>
                        <a:t> </a:t>
                      </a:r>
                      <a:r>
                        <a:rPr lang="en-US" sz="1400" b="1" dirty="0"/>
                        <a:t>V (139–150 </a:t>
                      </a:r>
                      <a:r>
                        <a:rPr lang="ru-RU" sz="1400" b="1" dirty="0" err="1"/>
                        <a:t>сут</a:t>
                      </a:r>
                      <a:r>
                        <a:rPr lang="ru-RU" sz="1400" b="1" dirty="0"/>
                        <a:t>) –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400" b="1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alt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alt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</a:t>
                      </a:r>
                      <a:r>
                        <a:rPr lang="ru-RU" alt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0.8–0.9</a:t>
                      </a:r>
                      <a:r>
                        <a:rPr lang="en-US" alt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endParaRPr lang="ru-RU" alt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alt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n-US" sz="1400" b="1" dirty="0"/>
                        <a:t>VI (151–160 </a:t>
                      </a:r>
                      <a:r>
                        <a:rPr lang="ru-RU" sz="1400" b="1" dirty="0" err="1"/>
                        <a:t>сут</a:t>
                      </a:r>
                      <a:r>
                        <a:rPr lang="ru-RU" sz="1400" b="1" dirty="0"/>
                        <a:t>) –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400" b="1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alt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alt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</a:t>
                      </a:r>
                      <a:r>
                        <a:rPr lang="ru-RU" alt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0.8</a:t>
                      </a:r>
                      <a:endParaRPr lang="ru-RU" sz="1400" b="1" dirty="0"/>
                    </a:p>
                  </a:txBody>
                  <a:tcPr marL="91449" marR="91449" marT="45748" marB="45748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               </a:t>
                      </a:r>
                      <a:r>
                        <a:rPr lang="en-US" sz="1800" dirty="0"/>
                        <a:t>V – (120–138 c</a:t>
                      </a:r>
                      <a:r>
                        <a:rPr lang="ru-RU" sz="1800" dirty="0" err="1"/>
                        <a:t>ут</a:t>
                      </a:r>
                      <a:r>
                        <a:rPr lang="ru-RU" sz="1800" dirty="0"/>
                        <a:t>) –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800" b="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800" b="0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alt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alt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</a:t>
                      </a:r>
                      <a:r>
                        <a:rPr lang="ru-RU" alt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0.3–0.4</a:t>
                      </a:r>
                      <a:endParaRPr lang="ru-RU" sz="1800" dirty="0"/>
                    </a:p>
                  </a:txBody>
                  <a:tcPr marL="91449" marR="91449" marT="45748" marB="4574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>
            <a:extLst>
              <a:ext uri="{FF2B5EF4-FFF2-40B4-BE49-F238E27FC236}">
                <a16:creationId xmlns:a16="http://schemas.microsoft.com/office/drawing/2014/main" xmlns="" id="{A2668543-3F14-4B07-945E-EAF47E3A1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508000"/>
            <a:ext cx="110744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В Северной части только в районе 1 отношения </a:t>
            </a:r>
            <a:r>
              <a:rPr lang="en-US" altLang="ru-RU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ru-RU" baseline="-25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en-US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r>
              <a:rPr lang="ru-RU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DI</a:t>
            </a:r>
            <a:r>
              <a:rPr lang="ru-RU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Р в январе–апреле в пределах 7–12 (среднее 10.3), в районах 2–4 они составили 5.2–10.3, 4.8–9.9 и 6.5–7.1 (при средних 7.9, 7.4 и 6.8 – все ниже, чем в районе 1). </a:t>
            </a:r>
          </a:p>
          <a:p>
            <a:pPr algn="just"/>
            <a:r>
              <a:rPr lang="ru-RU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	      В районах 1–3 для мая–декабря сохраняются значения 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en-US" altLang="ru-RU" baseline="-25000">
                <a:latin typeface="Arial Black" panose="020B0A04020102020204" pitchFamily="34" charset="0"/>
                <a:cs typeface="Calibri" panose="020F0502020204030204" pitchFamily="34" charset="0"/>
              </a:rPr>
              <a:t>min</a:t>
            </a:r>
            <a:r>
              <a:rPr lang="en-US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r>
              <a:rPr lang="ru-RU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DI</a:t>
            </a:r>
            <a:r>
              <a:rPr lang="ru-RU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Р </a:t>
            </a:r>
            <a:r>
              <a:rPr lang="en-US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&gt; 12 (</a:t>
            </a:r>
            <a:r>
              <a:rPr lang="ru-RU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лимитирование по Р</a:t>
            </a:r>
            <a:r>
              <a:rPr lang="en-US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  <a:r>
              <a:rPr lang="ru-RU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. Однако во всех районах (1–4) отмечены краткие периоды  смены лимитирования фитопланктона (на лимитирование и </a:t>
            </a:r>
            <a:r>
              <a:rPr lang="en-US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N, </a:t>
            </a:r>
            <a:r>
              <a:rPr lang="ru-RU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и Р). </a:t>
            </a:r>
          </a:p>
          <a:p>
            <a:pPr algn="just"/>
            <a:r>
              <a:rPr lang="ru-RU" altLang="ru-RU" b="1">
                <a:latin typeface="Arial Black" panose="020B0A04020102020204" pitchFamily="34" charset="0"/>
                <a:cs typeface="Times New Roman" panose="02020603050405020304" pitchFamily="18" charset="0"/>
              </a:rPr>
              <a:t>        Для Средней и Южной частей моря для периода январь–апрель нет отличий  в средних значениях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en-US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min</a:t>
            </a:r>
            <a:r>
              <a:rPr lang="en-US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:DI</a:t>
            </a:r>
            <a:r>
              <a:rPr lang="ru-RU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Р между западными и восточными районами. Для районов 5–10 все отношения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en-US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min</a:t>
            </a:r>
            <a:r>
              <a:rPr lang="en-US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:DI</a:t>
            </a:r>
            <a:r>
              <a:rPr lang="ru-RU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Р </a:t>
            </a:r>
            <a:r>
              <a:rPr lang="en-US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&lt; 7 (</a:t>
            </a:r>
            <a:r>
              <a:rPr lang="ru-RU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лимитирование по Р в отдельные месяцы). Во вторую половину года возможна смена условий лимитирования фитопланктона как по времени (от одного месяца к другому), а также и по пространству (между западными и восточным районами. </a:t>
            </a:r>
          </a:p>
          <a:p>
            <a:pPr algn="just"/>
            <a:r>
              <a:rPr lang="ru-RU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	       Очевидно, отмеченная смена условий лимитирования развития фитопланктона, фиксируемая по изменениям отношения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en-US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min</a:t>
            </a:r>
            <a:r>
              <a:rPr lang="en-US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:DI</a:t>
            </a:r>
            <a:r>
              <a:rPr lang="ru-RU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Р в большей степени связана с низкими концентрациями БВ и не может служить надежным критерием условий развития фитопланктона. При низких концентрациях БВ отношения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en-US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min</a:t>
            </a:r>
            <a:r>
              <a:rPr lang="en-US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:DI</a:t>
            </a:r>
            <a:r>
              <a:rPr lang="ru-RU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Р в отдельные периоды могут быть </a:t>
            </a:r>
            <a:r>
              <a:rPr lang="en-US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&lt;</a:t>
            </a:r>
            <a:r>
              <a:rPr lang="ru-RU" altLang="ru-RU" sz="2000" b="1">
                <a:latin typeface="Arial Black" panose="020B0A04020102020204" pitchFamily="34" charset="0"/>
                <a:cs typeface="Times New Roman" panose="02020603050405020304" pitchFamily="18" charset="0"/>
              </a:rPr>
              <a:t> 1 (меняться в пределах 0.3–0.9) в районах Средней и Южной частей моря.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      </a:t>
            </a:r>
            <a:endParaRPr lang="ru-RU" altLang="ru-RU" sz="200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Номер слайда 1">
            <a:extLst>
              <a:ext uri="{FF2B5EF4-FFF2-40B4-BE49-F238E27FC236}">
                <a16:creationId xmlns:a16="http://schemas.microsoft.com/office/drawing/2014/main" xmlns="" id="{2DED286D-17D7-4AA6-99B6-8A71711C2E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01238" y="6391275"/>
            <a:ext cx="2089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380503-CA1C-4024-A12B-DA014766EE25}" type="slidenum">
              <a:rPr lang="ru-RU" altLang="ru-RU" sz="3600" b="1" smtClean="0">
                <a:solidFill>
                  <a:srgbClr val="FFFFFF"/>
                </a:solidFill>
              </a:rPr>
              <a:pPr/>
              <a:t>13</a:t>
            </a:fld>
            <a:endParaRPr lang="ru-RU" altLang="ru-RU" sz="36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62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3E7A4A8-CDE6-4A07-A83F-DF1E11DC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5762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>
                <a:latin typeface="Arial Black" panose="020B0A04020102020204" pitchFamily="34" charset="0"/>
              </a:rPr>
              <a:t>Таблица 3. Значения </a:t>
            </a:r>
            <a:r>
              <a:rPr lang="en-US" sz="2000" dirty="0">
                <a:latin typeface="Arial Black" panose="020B0A04020102020204" pitchFamily="34" charset="0"/>
              </a:rPr>
              <a:t>N </a:t>
            </a:r>
            <a:r>
              <a:rPr lang="ru-RU" sz="2000" dirty="0">
                <a:latin typeface="Arial Black" panose="020B0A04020102020204" pitchFamily="34" charset="0"/>
              </a:rPr>
              <a:t>фиксации </a:t>
            </a:r>
            <a:r>
              <a:rPr lang="en-US" sz="2000" dirty="0">
                <a:latin typeface="Arial Black" panose="020B0A04020102020204" pitchFamily="34" charset="0"/>
              </a:rPr>
              <a:t>(N</a:t>
            </a:r>
            <a:r>
              <a:rPr lang="ru-RU" sz="2000" dirty="0">
                <a:latin typeface="Arial Black" panose="020B0A04020102020204" pitchFamily="34" charset="0"/>
              </a:rPr>
              <a:t>Ф) </a:t>
            </a:r>
            <a:r>
              <a:rPr lang="en-US" sz="2000" dirty="0" err="1">
                <a:latin typeface="Arial Black" panose="020B0A04020102020204" pitchFamily="34" charset="0"/>
              </a:rPr>
              <a:t>Cyanophites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ru-RU" sz="2000" dirty="0">
                <a:latin typeface="Arial Black" panose="020B0A04020102020204" pitchFamily="34" charset="0"/>
              </a:rPr>
              <a:t>для отдельных месяцев </a:t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sz="2000" dirty="0">
                <a:latin typeface="Arial Black" panose="020B0A04020102020204" pitchFamily="34" charset="0"/>
              </a:rPr>
              <a:t>(с мая по декабрь) по районам Каспийского моря и суммарно за год</a:t>
            </a:r>
          </a:p>
        </p:txBody>
      </p:sp>
      <p:sp>
        <p:nvSpPr>
          <p:cNvPr id="30723" name="Номер слайда 1">
            <a:extLst>
              <a:ext uri="{FF2B5EF4-FFF2-40B4-BE49-F238E27FC236}">
                <a16:creationId xmlns:a16="http://schemas.microsoft.com/office/drawing/2014/main" xmlns="" id="{EB780516-FD8C-402B-8A15-6CED9D7A2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F52C7E1-E9A7-4C9D-BABB-B9A6F7335A68}" type="slidenum">
              <a:rPr lang="ru-RU" altLang="ru-RU" sz="2000" smtClean="0">
                <a:solidFill>
                  <a:srgbClr val="FFFFFF"/>
                </a:solidFill>
                <a:latin typeface="Arial Black" panose="020B0A04020102020204" pitchFamily="34" charset="0"/>
              </a:rPr>
              <a:pPr/>
              <a:t>14</a:t>
            </a:fld>
            <a:endParaRPr lang="ru-RU" altLang="ru-RU" sz="20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C14CD384-1351-4D25-A61D-7A0B5E959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0530"/>
              </p:ext>
            </p:extLst>
          </p:nvPr>
        </p:nvGraphicFramePr>
        <p:xfrm>
          <a:off x="779463" y="863600"/>
          <a:ext cx="11158534" cy="4895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3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4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4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4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4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44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244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607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0221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07866">
                <a:tc rowSpan="2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Район</a:t>
                      </a:r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VI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VII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VIII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IX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XI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XII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2" marB="45722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Ф,</a:t>
                      </a:r>
                    </a:p>
                    <a:p>
                      <a:pPr algn="ctr"/>
                      <a:r>
                        <a:rPr lang="ru-RU" sz="1600" u="sng" dirty="0" err="1">
                          <a:solidFill>
                            <a:schemeClr val="tx1"/>
                          </a:solidFill>
                        </a:rPr>
                        <a:t>Тг</a:t>
                      </a:r>
                      <a:r>
                        <a:rPr lang="ru-RU" sz="1600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pPr algn="ctr"/>
                      <a:r>
                        <a:rPr lang="ru-RU" sz="1600" u="none" dirty="0">
                          <a:solidFill>
                            <a:schemeClr val="tx1"/>
                          </a:solidFill>
                        </a:rPr>
                        <a:t>год</a:t>
                      </a:r>
                    </a:p>
                  </a:txBody>
                  <a:tcPr marL="91436" marR="91436"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Западные районы (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b="1" kern="1200" baseline="30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г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N/(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м</a:t>
                      </a:r>
                      <a:r>
                        <a:rPr lang="en-US" sz="1800" b="1" kern="1200" baseline="30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месяц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); (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Т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= 10</a:t>
                      </a:r>
                      <a:r>
                        <a:rPr lang="en-US" sz="1800" b="1" kern="1200" baseline="30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г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40.8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28.0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15.5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20.1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14.1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2.0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–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0.121</a:t>
                      </a: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877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indent="-66675"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27.5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15.5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7.1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8.6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5.8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indent="-69215"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0.01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0.065</a:t>
                      </a: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1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indent="-66675"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  8.7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188.3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67.3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67.6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36.2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4.9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indent="-69215"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0.04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0.373</a:t>
                      </a: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613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indent="-66675"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49.8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65.8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47.4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23.3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4.8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indent="-69215"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0.05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0.191</a:t>
                      </a: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indent="-66675"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  0.5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153.6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indent="-69850" algn="ctr"/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127.9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114.0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40.9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9.3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0.448</a:t>
                      </a: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7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6" marR="91436" marT="45722" marB="45722"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Восточные районы (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b="1" kern="1200" baseline="30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г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N/(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м</a:t>
                      </a:r>
                      <a:r>
                        <a:rPr lang="en-US" sz="1800" b="1" kern="1200" baseline="30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месяц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); (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Т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= 10</a:t>
                      </a:r>
                      <a:r>
                        <a:rPr lang="en-US" sz="1800" b="1" kern="1200" baseline="30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г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=1.198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36" marR="91436" marT="45722" marB="45722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38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indent="-66675"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25.6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12.6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7.0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7.1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4.1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0.4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0.02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–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0.057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7866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indent="-66675"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26.9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11.1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6.6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7.2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4.4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0.4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0.03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0.057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336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indent="-66675"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0.3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17.3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59.3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52.6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28.7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8.2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2.0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0.1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0.168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7877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indent="-66675"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1.9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77.3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74.4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68.5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32.2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5.1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0.3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0.1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0.260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9166">
                <a:tc>
                  <a:txBody>
                    <a:bodyPr/>
                    <a:lstStyle/>
                    <a:p>
                      <a:pPr indent="-38100"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indent="-66675"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242.8*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115.0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114.3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116.2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67.8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29.0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9.0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1.3</a:t>
                      </a:r>
                      <a:endParaRPr lang="ru-RU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0.694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7866">
                <a:tc gridSpan="9">
                  <a:txBody>
                    <a:bodyPr/>
                    <a:lstStyle/>
                    <a:p>
                      <a:r>
                        <a:rPr lang="ru-RU" sz="1800" b="1" dirty="0">
                          <a:latin typeface="Arial Black" panose="020B0A04020102020204" pitchFamily="34" charset="0"/>
                        </a:rPr>
                        <a:t>Примечание: *суммарно за 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IV </a:t>
                      </a:r>
                      <a:r>
                        <a:rPr lang="ru-RU" sz="1800" b="1" dirty="0">
                          <a:latin typeface="Arial Black" panose="020B0A04020102020204" pitchFamily="34" charset="0"/>
                        </a:rPr>
                        <a:t>и 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V </a:t>
                      </a:r>
                      <a:r>
                        <a:rPr lang="ru-RU" sz="1800" b="1" dirty="0">
                          <a:latin typeface="Arial Black" panose="020B0A04020102020204" pitchFamily="34" charset="0"/>
                        </a:rPr>
                        <a:t>месяцы</a:t>
                      </a:r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=1.236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 marL="91436" marR="91436" marT="45722" marB="45722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>
            <a:extLst>
              <a:ext uri="{FF2B5EF4-FFF2-40B4-BE49-F238E27FC236}">
                <a16:creationId xmlns:a16="http://schemas.microsoft.com/office/drawing/2014/main" xmlns="" id="{A2668543-3F14-4B07-945E-EAF47E3A1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508000"/>
            <a:ext cx="110744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1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Н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аибольшая фиксация </a:t>
            </a:r>
            <a:r>
              <a:rPr lang="en-US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baseline="-25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2 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составила:  в районе 1 за май–август – 104.4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10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9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г </a:t>
            </a:r>
            <a:r>
              <a:rPr lang="en-US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/(м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мес), в районах 2–4 – за май–июнь – 38.2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10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9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, 38.0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10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9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и 43.0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10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9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(всего 119.2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10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9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) г </a:t>
            </a:r>
            <a:r>
              <a:rPr lang="en-US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/(м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мес), в районах 5 и 6 – за июнь–сентябрь – 359.4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10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9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и 157.9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10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9</a:t>
            </a:r>
            <a:r>
              <a:rPr lang="ru-RU" sz="1600" baseline="-25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г </a:t>
            </a:r>
            <a:r>
              <a:rPr lang="en-US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/(м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мес), в районах 7 и 8 – за июнь–сентябрь – 186.3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10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9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и 252.4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10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9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г </a:t>
            </a:r>
            <a:r>
              <a:rPr lang="en-US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/(м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мес), в районах 9 и 10 – соответственно за июнь–сентябрь – 436.4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10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9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г </a:t>
            </a:r>
            <a:r>
              <a:rPr lang="en-US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/(м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мес) и за апрель–октябрь – 685.1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10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9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г </a:t>
            </a:r>
            <a:r>
              <a:rPr lang="en-US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/(м</a:t>
            </a:r>
            <a:r>
              <a:rPr lang="ru-RU" sz="16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мес). При этом для глубоководных районов 5–10 (Средняя и Южная части моря) в расчетах учитывались значения объемов воды в верхних слоях. </a:t>
            </a:r>
          </a:p>
          <a:p>
            <a:pPr indent="457200" algn="just"/>
            <a:r>
              <a:rPr lang="ru-RU" sz="16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Всего для западных и восточных районов моря фиксация атмосферного </a:t>
            </a:r>
            <a:r>
              <a:rPr lang="en-US" sz="16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u="sng" baseline="-25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2</a:t>
            </a:r>
            <a:r>
              <a:rPr lang="ru-RU" sz="16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составила соответственно 1.198 и 1.236 </a:t>
            </a:r>
            <a:r>
              <a:rPr lang="ru-RU" sz="1600" u="sng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Тг</a:t>
            </a:r>
            <a:r>
              <a:rPr lang="ru-RU" sz="16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/год, и суммарно для всего моря – 2.434 </a:t>
            </a:r>
            <a:r>
              <a:rPr lang="ru-RU" sz="1600" u="sng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Тг</a:t>
            </a:r>
            <a:r>
              <a:rPr lang="ru-RU" sz="16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/год. </a:t>
            </a:r>
          </a:p>
          <a:p>
            <a:pPr indent="457200" algn="just"/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Литературные данные по скоростям фиксации </a:t>
            </a:r>
            <a:r>
              <a:rPr lang="en-US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baseline="-25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2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: </a:t>
            </a:r>
          </a:p>
          <a:p>
            <a:pPr marL="374650" indent="-285750" algn="just">
              <a:buFontTx/>
              <a:buChar char="-"/>
            </a:pP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северная часть Атлантического и Тихого океанов  – 1.7 (1.3–2.2) и 35 (30–41), южная часть Атлантического и Тихого океанов –  1.1 (0.9–1.4) и 24 (20–28) </a:t>
            </a:r>
            <a:r>
              <a:rPr lang="ru-RU" sz="16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Тг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/год (оценки по средним геометрическим полевым данным в каждом бассейне [9]);</a:t>
            </a:r>
          </a:p>
          <a:p>
            <a:pPr marL="374650" indent="-285750" algn="just">
              <a:buFontTx/>
              <a:buChar char="-"/>
            </a:pP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aseline="-25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оценка фиксации </a:t>
            </a:r>
            <a:r>
              <a:rPr lang="en-US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baseline="-25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2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для Каспия меньше значения глобальной фиксации </a:t>
            </a:r>
            <a:r>
              <a:rPr lang="en-US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baseline="-25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2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в морских экосистемах (10 </a:t>
            </a:r>
            <a:r>
              <a:rPr lang="ru-RU" sz="16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Тг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/год), но близкая по значению (1.5 </a:t>
            </a:r>
            <a:r>
              <a:rPr lang="ru-RU" sz="16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Тг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/год) для района Северной Атлантики (лимитирование низкими фосфатами [9]). </a:t>
            </a:r>
            <a:r>
              <a:rPr lang="ru-RU" sz="1600" baseline="-25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</a:t>
            </a:r>
            <a:endParaRPr lang="ru-RU" sz="16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latin typeface="Arial Black" panose="020B0A04020102020204" pitchFamily="34" charset="0"/>
                <a:cs typeface="Calibri" panose="020F0502020204030204" pitchFamily="34" charset="0"/>
              </a:rPr>
              <a:t>       </a:t>
            </a:r>
            <a:r>
              <a:rPr lang="ru-RU" altLang="ru-RU" sz="1600" u="sng" dirty="0">
                <a:latin typeface="Arial Black" panose="020B0A04020102020204" pitchFamily="34" charset="0"/>
                <a:cs typeface="Calibri" panose="020F0502020204030204" pitchFamily="34" charset="0"/>
              </a:rPr>
              <a:t>П</a:t>
            </a:r>
            <a:r>
              <a:rPr lang="ru-RU" sz="16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роцесс фиксации </a:t>
            </a:r>
            <a:r>
              <a:rPr lang="en-US" sz="16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ru-RU" sz="1600" u="sng" baseline="-25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2</a:t>
            </a:r>
            <a:r>
              <a:rPr lang="ru-RU" sz="16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контролируется сложным взаимодействием физико-химических и биологических факторов, далеко выходящих за рамки простого поступления в морскую среду Р, регулируемых турбулентными процессами, а также содержанием О</a:t>
            </a:r>
            <a:r>
              <a:rPr lang="ru-RU" sz="1600" u="sng" baseline="-25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2</a:t>
            </a:r>
            <a:r>
              <a:rPr lang="ru-RU" sz="16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, поступлением органического вещества (ОВ), наличием следовых количеств металлов (особенно </a:t>
            </a:r>
            <a:r>
              <a:rPr lang="en-US" sz="16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Fe</a:t>
            </a:r>
            <a:r>
              <a:rPr lang="ru-RU" sz="1600" u="sng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), симбиозами разных организмов, процессами выедания и др. [2]. </a:t>
            </a:r>
            <a:endParaRPr lang="ru-RU" altLang="ru-RU" sz="1600" u="sng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Номер слайда 1">
            <a:extLst>
              <a:ext uri="{FF2B5EF4-FFF2-40B4-BE49-F238E27FC236}">
                <a16:creationId xmlns:a16="http://schemas.microsoft.com/office/drawing/2014/main" xmlns="" id="{2DED286D-17D7-4AA6-99B6-8A71711C2E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01238" y="6391275"/>
            <a:ext cx="2089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380503-CA1C-4024-A12B-DA014766EE25}" type="slidenum">
              <a:rPr lang="ru-RU" altLang="ru-RU" sz="3600" b="1" smtClean="0">
                <a:solidFill>
                  <a:srgbClr val="FFFFFF"/>
                </a:solidFill>
              </a:rPr>
              <a:pPr/>
              <a:t>15</a:t>
            </a:fld>
            <a:endParaRPr lang="ru-RU" altLang="ru-RU"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196DCFF-BC4B-47E8-A2C0-1368AB51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81" y="104458"/>
            <a:ext cx="10058400" cy="751753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Arial Black" panose="020B0A04020102020204" pitchFamily="34" charset="0"/>
              </a:rPr>
              <a:t>Таблица 4. Количество потребленных форм </a:t>
            </a:r>
            <a:r>
              <a:rPr lang="en-US" sz="1800" dirty="0">
                <a:latin typeface="Arial Black" panose="020B0A04020102020204" pitchFamily="34" charset="0"/>
              </a:rPr>
              <a:t>N </a:t>
            </a:r>
            <a:r>
              <a:rPr lang="ru-RU" sz="1800" dirty="0">
                <a:latin typeface="Arial Black" panose="020B0A04020102020204" pitchFamily="34" charset="0"/>
              </a:rPr>
              <a:t>и Р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Cyanophites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ru-RU" sz="1800" dirty="0">
                <a:latin typeface="Arial Black" panose="020B0A04020102020204" pitchFamily="34" charset="0"/>
              </a:rPr>
              <a:t>за год в разных районах Каспийского моря (выше и ниже черты – соответственно без и с фиксацией </a:t>
            </a:r>
            <a:r>
              <a:rPr lang="en-US" sz="1800" dirty="0">
                <a:latin typeface="Arial Black" panose="020B0A04020102020204" pitchFamily="34" charset="0"/>
              </a:rPr>
              <a:t>N)</a:t>
            </a:r>
            <a:r>
              <a:rPr lang="ru-RU" sz="180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9A5DD97-E146-4CF9-B5A8-9497DE92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53719-26FA-4683-9484-2D0062D6DFF0}" type="slidenum">
              <a:rPr lang="ru-RU" altLang="ru-RU" sz="3600" b="1" smtClean="0"/>
              <a:pPr>
                <a:defRPr/>
              </a:pPr>
              <a:t>16</a:t>
            </a:fld>
            <a:endParaRPr lang="ru-RU" altLang="ru-RU" sz="3600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34B83E8-A1B9-4756-809A-8F192C4AC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821526"/>
              </p:ext>
            </p:extLst>
          </p:nvPr>
        </p:nvGraphicFramePr>
        <p:xfrm>
          <a:off x="432262" y="856211"/>
          <a:ext cx="10993264" cy="5361710"/>
        </p:xfrm>
        <a:graphic>
          <a:graphicData uri="http://schemas.openxmlformats.org/drawingml/2006/table">
            <a:tbl>
              <a:tblPr/>
              <a:tblGrid>
                <a:gridCol w="805961">
                  <a:extLst>
                    <a:ext uri="{9D8B030D-6E8A-4147-A177-3AD203B41FA5}">
                      <a16:colId xmlns:a16="http://schemas.microsoft.com/office/drawing/2014/main" xmlns="" val="1055482741"/>
                    </a:ext>
                  </a:extLst>
                </a:gridCol>
                <a:gridCol w="1019849">
                  <a:extLst>
                    <a:ext uri="{9D8B030D-6E8A-4147-A177-3AD203B41FA5}">
                      <a16:colId xmlns:a16="http://schemas.microsoft.com/office/drawing/2014/main" xmlns="" val="2394924480"/>
                    </a:ext>
                  </a:extLst>
                </a:gridCol>
                <a:gridCol w="1018250">
                  <a:extLst>
                    <a:ext uri="{9D8B030D-6E8A-4147-A177-3AD203B41FA5}">
                      <a16:colId xmlns:a16="http://schemas.microsoft.com/office/drawing/2014/main" xmlns="" val="964113100"/>
                    </a:ext>
                  </a:extLst>
                </a:gridCol>
                <a:gridCol w="1018252">
                  <a:extLst>
                    <a:ext uri="{9D8B030D-6E8A-4147-A177-3AD203B41FA5}">
                      <a16:colId xmlns:a16="http://schemas.microsoft.com/office/drawing/2014/main" xmlns="" val="143815356"/>
                    </a:ext>
                  </a:extLst>
                </a:gridCol>
                <a:gridCol w="1018250">
                  <a:extLst>
                    <a:ext uri="{9D8B030D-6E8A-4147-A177-3AD203B41FA5}">
                      <a16:colId xmlns:a16="http://schemas.microsoft.com/office/drawing/2014/main" xmlns="" val="4034593621"/>
                    </a:ext>
                  </a:extLst>
                </a:gridCol>
                <a:gridCol w="2082859">
                  <a:extLst>
                    <a:ext uri="{9D8B030D-6E8A-4147-A177-3AD203B41FA5}">
                      <a16:colId xmlns:a16="http://schemas.microsoft.com/office/drawing/2014/main" xmlns="" val="704038029"/>
                    </a:ext>
                  </a:extLst>
                </a:gridCol>
                <a:gridCol w="973492">
                  <a:extLst>
                    <a:ext uri="{9D8B030D-6E8A-4147-A177-3AD203B41FA5}">
                      <a16:colId xmlns:a16="http://schemas.microsoft.com/office/drawing/2014/main" xmlns="" val="2969868210"/>
                    </a:ext>
                  </a:extLst>
                </a:gridCol>
                <a:gridCol w="1019849">
                  <a:extLst>
                    <a:ext uri="{9D8B030D-6E8A-4147-A177-3AD203B41FA5}">
                      <a16:colId xmlns:a16="http://schemas.microsoft.com/office/drawing/2014/main" xmlns="" val="4198410239"/>
                    </a:ext>
                  </a:extLst>
                </a:gridCol>
                <a:gridCol w="915947">
                  <a:extLst>
                    <a:ext uri="{9D8B030D-6E8A-4147-A177-3AD203B41FA5}">
                      <a16:colId xmlns:a16="http://schemas.microsoft.com/office/drawing/2014/main" xmlns="" val="2118590508"/>
                    </a:ext>
                  </a:extLst>
                </a:gridCol>
                <a:gridCol w="1120555">
                  <a:extLst>
                    <a:ext uri="{9D8B030D-6E8A-4147-A177-3AD203B41FA5}">
                      <a16:colId xmlns:a16="http://schemas.microsoft.com/office/drawing/2014/main" xmlns="" val="1804670832"/>
                    </a:ext>
                  </a:extLst>
                </a:gridCol>
              </a:tblGrid>
              <a:tr h="415636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формы, мг 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N/(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л х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формы, мг 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P/(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л х год)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Nm:Pdis</a:t>
                      </a:r>
                      <a:endParaRPr kumimoji="0" lang="en-US" altLang="ru-RU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⅀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N :</a:t>
                      </a:r>
                      <a:r>
                        <a:rPr kumimoji="0" lang="en-US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Pdis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497318"/>
                  </a:ext>
                </a:extLst>
              </a:tr>
              <a:tr h="324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ru-RU" sz="1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⅀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форм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DIP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DOP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Pdis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3768581"/>
                  </a:ext>
                </a:extLst>
              </a:tr>
              <a:tr h="1191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0.2215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0.0677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0.0226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0.7555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0.3941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Nmin+N2= 0.8498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0.0902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0.1502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0.2404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932618"/>
                  </a:ext>
                </a:extLst>
              </a:tr>
              <a:tr h="33251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0.0272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0.0084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0.5730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0.2051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Nmin+N2= 0.6104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0.0644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0.0834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0.1478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6700190"/>
                  </a:ext>
                </a:extLst>
              </a:tr>
              <a:tr h="4156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033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570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0818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Nmin+N2= 0.4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2490074"/>
                  </a:ext>
                </a:extLst>
              </a:tr>
              <a:tr h="4156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Nmin+N2= 0.1955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0.0325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0.0214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0.0539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3402199"/>
                  </a:ext>
                </a:extLst>
              </a:tr>
              <a:tr h="3990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023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0631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Nmin+N2= 0.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080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002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082</a:t>
                      </a:r>
                      <a:endParaRPr kumimoji="0" lang="en-US" altLang="ru-RU" sz="12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7423872"/>
                  </a:ext>
                </a:extLst>
              </a:tr>
              <a:tr h="45720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048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3272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Nmin+N2= 0.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379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663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202356"/>
                  </a:ext>
                </a:extLst>
              </a:tr>
              <a:tr h="3990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0.0745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0.3850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Nmin+N2= 0.4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0.0396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0.062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4106772"/>
                  </a:ext>
                </a:extLst>
              </a:tr>
              <a:tr h="465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0343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051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0818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1205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Nmin+N2= 0.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013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8020711"/>
                  </a:ext>
                </a:extLst>
              </a:tr>
              <a:tr h="3990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Nmin+N2= 0.2183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0.0209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0.0690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4638939"/>
                  </a:ext>
                </a:extLst>
              </a:tr>
              <a:tr h="4073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1044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045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0714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0.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1803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Nmin+N2= 0.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005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291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n-US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altLang="ru-RU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6320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975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60A1A-44EA-4162-B03C-B5CEEA4D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287340"/>
            <a:ext cx="10058400" cy="494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Изменения в соотношениях потребляемых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</a:t>
            </a:r>
            <a:r>
              <a:rPr lang="en-US" sz="1800" b="1" baseline="-25000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min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/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P</a:t>
            </a:r>
            <a:r>
              <a:rPr lang="en-US" sz="1800" b="1" baseline="-25000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dis</a:t>
            </a:r>
            <a:r>
              <a:rPr lang="en-US" sz="1800" b="1" baseline="-250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при отсутствии фиксации 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 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и при ее учете в  западных и восточных районах Каспия</a:t>
            </a:r>
            <a:endParaRPr lang="ru-RU" sz="1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B64CBCA-DD3F-4F4C-ABEE-42E4C23A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94229-8BA9-4E23-B9B4-2D45123F8F17}" type="slidenum">
              <a:rPr lang="ru-RU" altLang="ru-RU" sz="3600" b="1" smtClean="0"/>
              <a:pPr>
                <a:defRPr/>
              </a:pPr>
              <a:t>17</a:t>
            </a:fld>
            <a:endParaRPr lang="ru-RU" altLang="ru-RU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A36FBE-3ED5-464B-BB68-E9DFFA52A9C4}"/>
              </a:ext>
            </a:extLst>
          </p:cNvPr>
          <p:cNvSpPr txBox="1"/>
          <p:nvPr/>
        </p:nvSpPr>
        <p:spPr>
          <a:xfrm>
            <a:off x="390293" y="782115"/>
            <a:ext cx="10917044" cy="5516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фиксации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фитопланктоном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нижаются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количества потребляемых других источников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увеличивается потребление источников Р, меняются и соотношения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потребляемых веществ.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 каждого района моря изменения происходят по-разному. Анализ изменения потребляемых фракций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Р фитопланктоном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в разные периоды по районам моря показывает:</a:t>
            </a:r>
            <a:endParaRPr lang="ru-RU" sz="10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западные районы 1, 4, 5, 7 и 9: фитопланктон 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потребляет в форме 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0.7555, 0.5730, 0.3899, 0.1848 и 0.1957 мг 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/(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1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при фиксации 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потребление традиционных источников 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снижается: 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sz="18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5.5–6.7 (среднее 6.0) раза, 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sz="18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– в 3.3–5.7 (4.6) раза, 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ru-RU" sz="18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в 7.1–9.0 (8.0) раза; а источников Р возрастает: 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соответственно в 1.6–5.7 раза  – до 0.0902, 0.0644, 0.0698, 0.0325 и 0.0438 мг Р/(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1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и 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DOP 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 4.2–160 раз  – до 0.1502, 0.0834, 0.0479, 0.0201 и 0.0234 мг Р/(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1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тношение потребляемых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b="1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b="1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</a:t>
            </a:r>
            <a:r>
              <a:rPr lang="en-US" sz="18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районах 1, 4, 5, 7 и 9 составляло соответственно 4.3, 5.6, 6.7, 9.8 и 7.7 (6.8), а при фиксации 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фитопланктоном 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снизились в 1.2–2.6 раза (или до 3.4–4.1 </a:t>
            </a:r>
            <a:r>
              <a:rPr lang="ru-RU" sz="1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(среднее 3.6)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105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8288" indent="-268288" algn="just">
              <a:buFontTx/>
              <a:buChar char="-"/>
            </a:pP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восточные районы 2,3,6,8 и 10: фитопланктон </a:t>
            </a:r>
            <a:r>
              <a:rPr lang="en-US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потребляет в форме </a:t>
            </a:r>
            <a:r>
              <a:rPr lang="en-US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="1" baseline="-25000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0.4716, 0.3850, 0.3773, 0.2078 и 0.4891 мг</a:t>
            </a:r>
            <a:r>
              <a:rPr lang="en-US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/(</a:t>
            </a:r>
            <a:r>
              <a:rPr lang="ru-RU" sz="1800" b="1" dirty="0" err="1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1200" b="1" dirty="0" err="1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800" b="1" dirty="0" err="1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при фиксации </a:t>
            </a:r>
            <a:r>
              <a:rPr lang="en-US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="1" baseline="-25000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потребление традиционных источников </a:t>
            </a:r>
            <a:r>
              <a:rPr lang="en-US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снижается: </a:t>
            </a:r>
            <a:r>
              <a:rPr lang="en-US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sz="1800" b="1" baseline="-25000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b="1" baseline="-25000" dirty="0">
                <a:solidFill>
                  <a:srgbClr val="172A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5.3–10.2 (7.5) раза, </a:t>
            </a:r>
            <a:r>
              <a:rPr lang="en-US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sz="1800" b="1" baseline="-25000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в 2.9–5.6 (4.1) раза, </a:t>
            </a:r>
            <a:r>
              <a:rPr lang="en-US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ru-RU" sz="1800" b="1" baseline="-25000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в 6.9–13.4 (9.1) раза; а  источников Р  возрастает: </a:t>
            </a:r>
            <a:r>
              <a:rPr lang="en-US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</a:t>
            </a:r>
            <a:r>
              <a:rPr lang="ru-RU" b="1" dirty="0">
                <a:solidFill>
                  <a:srgbClr val="172A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1.3–7.1 (4.6) раза – до 0.0482, 0.0396, 0.0786, 0.0481 и 0.1331 мг Р/(</a:t>
            </a:r>
            <a:r>
              <a:rPr lang="ru-RU" sz="1800" b="1" dirty="0" err="1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1200" b="1" dirty="0" err="1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800" b="1" dirty="0" err="1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)), и </a:t>
            </a:r>
            <a:r>
              <a:rPr lang="en-US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DOP  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 2.9–209 раз – до 0.0808, 0.0620, 0.0661, 0.0209 и 0.0632 мг Р/(</a:t>
            </a:r>
            <a:r>
              <a:rPr lang="ru-RU" sz="1800" b="1" dirty="0" err="1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1200" b="1" dirty="0" err="1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800" b="1" dirty="0" err="1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)). </a:t>
            </a:r>
            <a:r>
              <a:rPr lang="ru-RU" b="1" dirty="0">
                <a:solidFill>
                  <a:srgbClr val="172A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тношение потребляемых </a:t>
            </a:r>
            <a:r>
              <a:rPr lang="en-US" sz="1800" b="1" dirty="0" err="1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b="1" baseline="-25000" dirty="0" err="1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b="1" dirty="0" err="1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b="1" baseline="-25000" dirty="0" err="1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</a:t>
            </a:r>
            <a:r>
              <a:rPr lang="en-US" sz="1800" b="1" baseline="-25000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районах 2, 3, 6, 8 и 10 составляло соответственно 4.9, 4.8, 5.2, 8.2 и 6.2 (5.9), а при  фиксации </a:t>
            </a:r>
            <a:r>
              <a:rPr lang="en-US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="1" baseline="-25000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фитопланктоном </a:t>
            </a:r>
            <a:r>
              <a:rPr lang="en-US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800" b="1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снизились в 1.1–2.6 раза (или до 2.8–4.6 </a:t>
            </a:r>
            <a:r>
              <a:rPr lang="ru-RU" sz="1800" b="1" u="sng" dirty="0">
                <a:solidFill>
                  <a:srgbClr val="172A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(среднее 3.6).</a:t>
            </a:r>
          </a:p>
          <a:p>
            <a:pPr marL="171450" indent="-171450" algn="ctr">
              <a:buFontTx/>
              <a:buChar char="-"/>
            </a:pPr>
            <a:r>
              <a:rPr lang="ru-RU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Среднее отношение одинаковое (3.6) в западных и  восточных районах</a:t>
            </a:r>
          </a:p>
          <a:p>
            <a:pPr marL="171450" indent="-171450" algn="just">
              <a:buFontTx/>
              <a:buChar char="-"/>
            </a:pPr>
            <a:endParaRPr lang="ru-RU" sz="1050" b="1" u="sng" dirty="0">
              <a:solidFill>
                <a:srgbClr val="172A3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69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60A1A-44EA-4162-B03C-B5CEEA4D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122663"/>
            <a:ext cx="10058400" cy="365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Выводы по результатам исследований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B64CBCA-DD3F-4F4C-ABEE-42E4C23A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94229-8BA9-4E23-B9B4-2D45123F8F17}" type="slidenum">
              <a:rPr lang="ru-RU" altLang="ru-RU" sz="3600" smtClean="0"/>
              <a:pPr>
                <a:defRPr/>
              </a:pPr>
              <a:t>18</a:t>
            </a:fld>
            <a:endParaRPr lang="ru-RU" alt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A36FBE-3ED5-464B-BB68-E9DFFA52A9C4}"/>
              </a:ext>
            </a:extLst>
          </p:cNvPr>
          <p:cNvSpPr txBox="1"/>
          <p:nvPr/>
        </p:nvSpPr>
        <p:spPr>
          <a:xfrm>
            <a:off x="218920" y="-834767"/>
            <a:ext cx="11474605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Потребление атмосферного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Cyanophites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увеличивает диапазоны изменений запасов БВ и их отношений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водах Северной, Средней и Южной частях моря.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Выделено 5 типов отличий в диапазонах изменений концентраций БВ при отсутствии потребления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фитопланктоном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и при его воздействии:</a:t>
            </a:r>
            <a:endParaRPr lang="ru-RU" sz="10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нижний предел изменений концентраций БВ 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PD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практически не меняется, а верхний по-разному увеличивается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западных районах на 4.8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18.2% (среднее 12.1%), в восточных районах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9.8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12.3% (10.8%);   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наименьший прирост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районах 1 и 3, наибольший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районах 5 и 6;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западных районах на 5.7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20.6% (среднее 13.6%), в восточных районах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5.2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16.4% (10.8%);   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наименьший прирост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районах 1 и 6, наибольший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районах 5 и 10;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PD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западных районах на 2.4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32.26% (среднее 13.6%), в восточных районах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2.0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34.9% (10.8%).  </a:t>
            </a:r>
          </a:p>
          <a:p>
            <a:pPr lvl="0" algn="just"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наименьший прирост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районах 2 и 4, наибольший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районах 8 и 9;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западных районах на 6.7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15.8% (среднее 12.0%), в восточных районах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4.0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14.3% (11.7%); наименьший прирост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районах 7 и 6, наибольший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районах 5, 8 и 10;</a:t>
            </a:r>
          </a:p>
          <a:p>
            <a:pPr marL="457200" indent="-368300" algn="just"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верхний предел изменений концентраций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DOP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практически не меняется, а нижний меняется по-разному – либо снижается, либо увеличивается:</a:t>
            </a:r>
          </a:p>
          <a:p>
            <a:pPr marL="457200" indent="-3683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Северной части моря (районы 1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нижний предел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DOP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снижается на 6.3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26.4% (наименьшее в районе 3, наибольшее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районе 2); в западных районах 1 и 4 снижение в среднем ниже (12.4%) в сравнении с восточными районами 2 и 3 (24.4%);</a:t>
            </a:r>
          </a:p>
          <a:p>
            <a:pPr marL="457200" indent="-3683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Средней и Южной частях моря (районы 5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10)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нижний предел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DOP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увеличивается на 19.7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58.0%, (наименьшее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районе 10, наибольшее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в районе 9); повышение нижнего предела в западных районах 5, 7 и 9 в среднем выше (48.3%), чем в восточных районах 6, 8 и 10 (32.6%);</a:t>
            </a:r>
            <a:endParaRPr lang="ru-RU" sz="36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sz="3600" u="sng" dirty="0">
                <a:solidFill>
                  <a:srgbClr val="172A39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40838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60A1A-44EA-4162-B03C-B5CEEA4D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122664"/>
            <a:ext cx="10058400" cy="315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Выводы по результатам исследований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B64CBCA-DD3F-4F4C-ABEE-42E4C23A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94229-8BA9-4E23-B9B4-2D45123F8F17}" type="slidenum">
              <a:rPr lang="ru-RU" altLang="ru-RU" sz="3600" smtClean="0"/>
              <a:pPr>
                <a:defRPr/>
              </a:pPr>
              <a:t>19</a:t>
            </a:fld>
            <a:endParaRPr lang="ru-RU" alt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A36FBE-3ED5-464B-BB68-E9DFFA52A9C4}"/>
              </a:ext>
            </a:extLst>
          </p:cNvPr>
          <p:cNvSpPr txBox="1"/>
          <p:nvPr/>
        </p:nvSpPr>
        <p:spPr>
          <a:xfrm>
            <a:off x="390293" y="340468"/>
            <a:ext cx="1154554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разные тенденции изменений в течение года нижних и верхних пределов концентраций БВ при потреблении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фитопланктоном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2: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западных районах 1, 4, 5, 7 и 9 отмечены пренебрежимо малые изменения нижних пределов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значений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увеличения значений их верхних пределов (на 2.6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11.3%) в районах 1, 4, 5, 7 (наименьшие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районах 1 и 7, наибольшие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районе 4). В районе 9 отмечено снижение верхнего предела концентрации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(до 0.9%);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восточных районах 2 и 3 верхние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пределы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снизились (на 12.8 и 12.0%), в районе 6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изменений не произошло, а в районах 8 и 10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они выросли (на 5.2 и 77.0%);</a:t>
            </a:r>
          </a:p>
          <a:p>
            <a:pPr marL="447675" indent="9525" algn="just">
              <a:spcAft>
                <a:spcPts val="0"/>
              </a:spcAft>
              <a:buFontTx/>
              <a:buChar char="-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южных акваториях моря (районы 7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10) отмечено минимальное влияние потребления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фитопланктоном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на верхние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пределы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в районах 7 и 8 они выросли (на 3.1 и 2.6%), а в районах 9 и 10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снизились (на 3.1 и 7.1%);</a:t>
            </a:r>
          </a:p>
          <a:p>
            <a:pPr marL="447675" indent="9525" algn="just">
              <a:spcAft>
                <a:spcPts val="0"/>
              </a:spcAft>
              <a:buFontTx/>
              <a:buChar char="-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установлены в целом разные тенденции малых изменений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пределов концентраций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верхний его предел в западном районе 1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низился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1.5%, в районах 4, 5, 7 и 9 – увеличился на 0.5–0.9%; нижний предел концентраций Р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районах 7 и 9 вырос на 0.8 и 1.0%; в восточных районах 2 и 3 он снизился (соответственно на 3.8 и 4.6%), а верхний предел – снизился в районе 3 (на 1.5%) и увеличился в районе 10 (на 0.9%).</a:t>
            </a:r>
          </a:p>
          <a:p>
            <a:pPr marL="457200" indent="-45720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нет значительных отличий в динамике расчетных концентраций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DISi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en-US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отсутствии и наличии потребления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фитопланктоном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2; также невелики отличия в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динамике концентраций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DOSi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однако:</a:t>
            </a:r>
          </a:p>
          <a:p>
            <a:pPr marL="457200" indent="-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Северной части моря в западных районах 1 и 4 концентрации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амплитуды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DOSi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выше в сравнении с восточными районами 2 и 3; а в Средней и Южной частях моря эти показателя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сопоставимы;</a:t>
            </a:r>
          </a:p>
          <a:p>
            <a:pPr marL="457200" indent="-45720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 в динамике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потреблении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фитопланктоном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во всех районах моря в летние месяцы появился минимум их концентраций. Если потребления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нет, то в летние месяцы отмечено пониженное содержание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Северной части (районы 1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4), в остальных районах концентрации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были повышены (наиболее высокие в западном районе 5 и восточном районе 10).</a:t>
            </a:r>
          </a:p>
          <a:p>
            <a:pPr marL="285750" indent="-285750" algn="just">
              <a:buFontTx/>
              <a:buChar char="-"/>
            </a:pPr>
            <a:endParaRPr lang="ru-RU" sz="36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0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>
            <a:extLst>
              <a:ext uri="{FF2B5EF4-FFF2-40B4-BE49-F238E27FC236}">
                <a16:creationId xmlns:a16="http://schemas.microsoft.com/office/drawing/2014/main" xmlns="" id="{D18A2776-81F1-4591-BEA7-F9192A0A1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508000"/>
            <a:ext cx="90344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океанических и морских акваторий характерен дефицит биогенных веществ (БВ), включая растворенные в воде формы </a:t>
            </a:r>
            <a:r>
              <a:rPr lang="en-US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 дефициту БВ в морской среде хорошо приспособлена группа синезеленого фитопланктона (отдел </a:t>
            </a:r>
            <a:r>
              <a:rPr lang="en-US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Cyanophites</a:t>
            </a:r>
            <a:r>
              <a:rPr lang="ru-RU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[1, 2]</a:t>
            </a:r>
            <a:r>
              <a:rPr lang="ru-RU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Зоны их обитания – открытые океаниче</a:t>
            </a:r>
            <a:r>
              <a:rPr lang="en-US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ские олиготрофные воды тропиков и субтропиков с дефи-цитом </a:t>
            </a:r>
            <a:r>
              <a:rPr lang="en-US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воды эстуариев, рифов, морских микробных ма-тов в сообществах мангровых зарослей. Выявлена тесная взаимосвязь между «цветением» </a:t>
            </a:r>
            <a:r>
              <a:rPr lang="en-US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Cyanophites</a:t>
            </a:r>
            <a:r>
              <a:rPr lang="ru-RU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общим отношением (по весу) </a:t>
            </a:r>
            <a:r>
              <a:rPr lang="en-US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ru-RU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 20 в природных водах </a:t>
            </a:r>
            <a:r>
              <a:rPr lang="en-US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[2]</a:t>
            </a:r>
            <a:r>
              <a:rPr lang="ru-RU" altLang="ru-RU" sz="2000" b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000" b="1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000" b="1"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Каспийское море - водоем с дефицитом минераль-ных форм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 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(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en-US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m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).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Cyanophites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 в Каспии представлены доми-нирующими пресноводными и солоноватоводно-пресновод-ными видами (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Anabaena bergi f minor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Nodulavia spunuhena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.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harvegana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 и др.) -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-фиксаторами (обитают в эстуариях и прибрежных зонах морей, где освещенность и Р лимитиру-ют развитие фитопланктонных водорослей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 [2]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. </a:t>
            </a:r>
          </a:p>
          <a:p>
            <a:pPr algn="just" eaLnBrk="1" hangingPunct="1"/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2291" name="Номер слайда 1">
            <a:extLst>
              <a:ext uri="{FF2B5EF4-FFF2-40B4-BE49-F238E27FC236}">
                <a16:creationId xmlns:a16="http://schemas.microsoft.com/office/drawing/2014/main" xmlns="" id="{F4FDDFA5-8233-4D1D-B16E-4986A6CF1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01238" y="6391275"/>
            <a:ext cx="2089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4C18DBC-D0C0-490C-A53B-F6EB9E0531F8}" type="slidenum">
              <a:rPr lang="ru-RU" altLang="ru-RU" sz="3600" b="1" smtClean="0">
                <a:solidFill>
                  <a:srgbClr val="FFFFFF"/>
                </a:solidFill>
              </a:rPr>
              <a:pPr/>
              <a:t>2</a:t>
            </a:fld>
            <a:endParaRPr lang="ru-RU" altLang="ru-RU" sz="36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60A1A-44EA-4162-B03C-B5CEEA4D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122664"/>
            <a:ext cx="10058400" cy="315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Выводы по результатам исследований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B64CBCA-DD3F-4F4C-ABEE-42E4C23A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94229-8BA9-4E23-B9B4-2D45123F8F17}" type="slidenum">
              <a:rPr lang="ru-RU" altLang="ru-RU" sz="3600" smtClean="0"/>
              <a:pPr>
                <a:defRPr/>
              </a:pPr>
              <a:t>20</a:t>
            </a:fld>
            <a:endParaRPr lang="ru-RU" alt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A36FBE-3ED5-464B-BB68-E9DFFA52A9C4}"/>
              </a:ext>
            </a:extLst>
          </p:cNvPr>
          <p:cNvSpPr txBox="1"/>
          <p:nvPr/>
        </p:nvSpPr>
        <p:spPr>
          <a:xfrm>
            <a:off x="390293" y="340468"/>
            <a:ext cx="1154554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фиксации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фитопланктоном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проявляется по-разному: в северных акваториях (районы 1 и 2) – в западном районе 1 он интенсивнее в 1.6 раза, чем в районе 2; в акваториях средней части моря (районы 5–8) – отличия в фиксации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между западными и восточными районами небольшие; а в южных акваториях (районы 9 и 10)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фиксация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выше в 2.5 раза в восточном районе 10.  Основное влияние процесса фиксации атмосферного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состоит в увеличении верхних пределов отношения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сравнении с результатами, когда этот процесс не учитывался. </a:t>
            </a:r>
          </a:p>
          <a:p>
            <a:pPr marL="360363" indent="-360363" algn="just">
              <a:tabLst>
                <a:tab pos="360363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отсутствии фиксации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отношения между потребляемыми количествами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Р фитопланктоном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были в целом выше в западных районах 1, 4, 5, 7, 9 (соответственно в 4.3, 5.6, 6.7, 9.8 и 7.7 раза) в сравнении с восточными районам 2, 3, 6, 8 и 10 (в 4.9, 4.8, 5.2. 8.2, 6.2 раза). Последствия фиксации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фитопланктоном приводят к:</a:t>
            </a:r>
          </a:p>
          <a:p>
            <a:pPr marL="360363" indent="-360363" algn="just">
              <a:tabLst>
                <a:tab pos="360363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-снижению в западных и восточных районах потребления традиционных источников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в 6–7.5 раза,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в 4.6–4.1 раза и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в 8.0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9.1 раза, 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непропорциональному увеличению потребления форм Р: </a:t>
            </a:r>
          </a:p>
          <a:p>
            <a:pPr marL="447675" algn="just"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западных районах 1, 4, 5, 7 и 9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1.6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5.7 раза,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DOP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 4.2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160 раз; в восточных районах 2, 3, 6, 8 и 10 –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 1.3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7.1 раза,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DOP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 2.0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209 раз;   </a:t>
            </a:r>
          </a:p>
          <a:p>
            <a:pPr marL="447675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снижению отличий в значениях отношений потребляемых количеств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Р между западными районами (в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1.2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2.6 раза) и восточными районами (в 1.1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2.6 раза), что приводит к уточненным значениям отношений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потребляемых фитопланктоном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количеств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западных районах (в 3.1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4.1 раза), в  восточных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районах (в 3.1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4.6 раза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а также к уравниванию значений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3.6) для западных и восточных районов.</a:t>
            </a:r>
          </a:p>
          <a:p>
            <a:pPr marL="360363" indent="-360363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47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60A1A-44EA-4162-B03C-B5CEEA4D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122664"/>
            <a:ext cx="10058400" cy="315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Выводы по результатам исследований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B64CBCA-DD3F-4F4C-ABEE-42E4C23A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94229-8BA9-4E23-B9B4-2D45123F8F17}" type="slidenum">
              <a:rPr lang="ru-RU" altLang="ru-RU" sz="3600" smtClean="0"/>
              <a:pPr>
                <a:defRPr/>
              </a:pPr>
              <a:t>21</a:t>
            </a:fld>
            <a:endParaRPr lang="ru-RU" alt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A36FBE-3ED5-464B-BB68-E9DFFA52A9C4}"/>
              </a:ext>
            </a:extLst>
          </p:cNvPr>
          <p:cNvSpPr txBox="1"/>
          <p:nvPr/>
        </p:nvSpPr>
        <p:spPr>
          <a:xfrm>
            <a:off x="409748" y="544749"/>
            <a:ext cx="1149690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 Северной части при потреблении фитопланктоном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районах 1– 4 в течение года отмечено по два максимума биомассы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-й максимум в мае - в районах 1 и 4 (на 146-е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0.129 и 0.087 мг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/л), а районах 2 и 3 (на 137-е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0.137 и 0.123 мг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/л), 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-й – в августе - в районах 1 и 4 (на 241-е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0.050 и 0.032 мг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/л), в районах 2 и 3 -  (на 237-е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0.0284 и 0.0256 мг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/л). 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 северных районах 1 и 4 при формировании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-го максимума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наибольшее потребление форм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было в мае –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(47.0 и 35.7%),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(38.1 и 29.8%),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(33.8 и 42.1%) и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(35.0 и 41.6%), и меньшее их количество в июне –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(19.5 и 19.9%),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(18.6 и 22.6%),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(23.2 и 23.7%) и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(22.5 и 23.5%), а наибольшие доли форм Р составили для района 4: в мае –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(25.6%) и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(18.9%), и для районов 1 и 4 в июне –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(19.8 и 22.7%),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DOP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(24.2 и 25.4%),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(22.5 и 24.2%).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западных районах 1 и 4 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ля формирования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-го максимума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потреблено наибольшее количество БВ в августе –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(11.7 и 13.1%),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(16.1 и 13.2%),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(23.6 и 18.3%),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DOP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(24.7 и 24.5%), Р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(24.3 и 21.8%), и в сентябре –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(14.3 и 16.9%),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(19.0 и 20.2%),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(24.3 и 18.2%) и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(18.6 и 16.2%).  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 восточных районах 2 и 3 при формировании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-го максимума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наибольшее потребление форм БВ составило в мае –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(76.0 и 73.7%),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(41.6 и 40.0%),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(45.1 и 47.6%),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(49.7 и 51.6%), Р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(22.6 и 24.1%), и в июне –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(8.7 и 9.5%),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(20.8 и 18.2%),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(22.1 и 19.6%),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(20.1 и 18.0%),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(32.4 и 36.4%),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(23.9 и 21.6%). Формирование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-го максимума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определяется наибольшим потреблением в августе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(14.3 и 16.4%),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(12.5 и 12.7%),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(11.5 и 21.0%),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(18.3 и 17.9%),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DOP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(17.3 и 22.9%), Р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(20.4 и 21.0%), и в сентябре –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(14.3 и 16.4%),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DOP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(16.8 и 12.3%), Р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(12.6 и 13.8%).     </a:t>
            </a:r>
          </a:p>
          <a:p>
            <a:pPr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363" indent="-360363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47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60A1A-44EA-4162-B03C-B5CEEA4D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122664"/>
            <a:ext cx="10058400" cy="315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Выводы по результатам исследований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B64CBCA-DD3F-4F4C-ABEE-42E4C23A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94229-8BA9-4E23-B9B4-2D45123F8F17}" type="slidenum">
              <a:rPr lang="ru-RU" altLang="ru-RU" sz="3600" smtClean="0"/>
              <a:pPr>
                <a:defRPr/>
              </a:pPr>
              <a:t>22</a:t>
            </a:fld>
            <a:endParaRPr lang="ru-RU" alt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A36FBE-3ED5-464B-BB68-E9DFFA52A9C4}"/>
              </a:ext>
            </a:extLst>
          </p:cNvPr>
          <p:cNvSpPr txBox="1"/>
          <p:nvPr/>
        </p:nvSpPr>
        <p:spPr>
          <a:xfrm>
            <a:off x="340360" y="355600"/>
            <a:ext cx="11597640" cy="800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Средней и Южной частях моря в течение года формируется по одному максимуму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В западном районе 5 его значение фиксируется в июне (на 160-е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составляет 0.063 мг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/л), а в районах 7 и 9 – на 175-е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(0.030 и 0.031 мг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/л). Значения максимумов биомассы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в восточных районах 6 и 8 фиксируется в июле: соответственно на 199-е и 185-е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(0.039 и 0.029 мг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/л), а в районе 10 – в мае (на 136-е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0.056 мг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/л). 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 Средней части моря наибольшее потребление БВ на формирование максимума биомассы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в западном районе 5 приходится на июнь и составляет: для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20.8%,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24.0%,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45.9%,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6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45.1%,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31.7%,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DOP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16.7%,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6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25.6%; а для района 7 эти доли составляют в июне: для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23.3%,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6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22.7%,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18.2%,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6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13.0%. Для районов 6 и 8 в июне отмечены небольшие доли потребления форм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Р (&lt; 10.0%), и эти доли возрастают при формировании максимума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в июле: для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(20.7 и 16.8%),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(21.6 и 18.4%),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(27.8 и 26.8%),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6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(27.4 и 26.0%),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(20.7 и 23.7%),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DOP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(23.0 и 16.3%),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6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(21.8 и 24.5%).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 Южной части моря доли потребления БВ для периодов фиксируемых максимумов биомассы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для районов 9 (июнь) и 10 (май) составили: для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(20.8 и 11.2%),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(15.7 и 20.4%),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(31.2 и 38.3%),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6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(30.5 и 37.0%),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(27.4 и 31.1%),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6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(21.6 и 15.5%).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учет даже небольшого количества п</a:t>
            </a:r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отребления атмосферного </a:t>
            </a:r>
            <a:r>
              <a:rPr lang="en-US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600" b="1" baseline="-25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Cyanophites</a:t>
            </a:r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целом приводит к существенным изменениям внутренних потоков БВ в экосистеме Каспийского моря: </a:t>
            </a:r>
          </a:p>
          <a:p>
            <a:pPr algn="just"/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увеличивает диапазоны изменений запасов БВ и их отношений</a:t>
            </a:r>
            <a:r>
              <a:rPr lang="ru-RU" sz="1600" b="1" baseline="-25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водах Северной, Средней и Южной акваторий моря;</a:t>
            </a:r>
          </a:p>
          <a:p>
            <a:pPr algn="just"/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всех районах моря в летние месяцы образуется выраженный минимум концентраций растворенных форм Р, вызванный изменившимися </a:t>
            </a:r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условиями лимитирования развития фитопланктона по </a:t>
            </a:r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соотношениям </a:t>
            </a:r>
            <a:r>
              <a:rPr lang="en-US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N:P</a:t>
            </a:r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снижению в западных и восточных районах потребления традиционных источников </a:t>
            </a:r>
            <a:r>
              <a:rPr lang="en-US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непропорциональному увеличению потребления форм Р, и к снижению отличий отношений  потребляемых количеств </a:t>
            </a:r>
            <a:r>
              <a:rPr lang="en-US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Р между западными и восточными районами;</a:t>
            </a:r>
          </a:p>
          <a:p>
            <a:pPr indent="3810">
              <a:spcAft>
                <a:spcPts val="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- </a:t>
            </a:r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регулированию процессов формирования биомасс и внутренних потоков трансформации БВ в морской среде</a:t>
            </a:r>
            <a:r>
              <a:rPr lang="ru-RU" sz="1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3810">
              <a:spcAft>
                <a:spcPts val="0"/>
              </a:spcAft>
            </a:pPr>
            <a:endParaRPr lang="ru-RU" sz="3600" b="1" dirty="0">
              <a:solidFill>
                <a:srgbClr val="0000CC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363" indent="-360363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05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1">
            <a:extLst>
              <a:ext uri="{FF2B5EF4-FFF2-40B4-BE49-F238E27FC236}">
                <a16:creationId xmlns:a16="http://schemas.microsoft.com/office/drawing/2014/main" xmlns="" id="{7D303C79-5B06-4563-A5B5-D5F693983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984250"/>
            <a:ext cx="73152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0000CC"/>
                </a:solidFill>
                <a:latin typeface="Times New Roman" panose="02020603050405020304" pitchFamily="18" charset="0"/>
              </a:rPr>
              <a:t>БЛАГОДАРЮ  </a:t>
            </a:r>
          </a:p>
          <a:p>
            <a:pPr algn="ctr" eaLnBrk="1" hangingPunct="1"/>
            <a:r>
              <a:rPr lang="ru-RU" altLang="ru-RU" sz="4000" b="1">
                <a:solidFill>
                  <a:srgbClr val="0000CC"/>
                </a:solidFill>
                <a:latin typeface="Times New Roman" panose="02020603050405020304" pitchFamily="18" charset="0"/>
              </a:rPr>
              <a:t>ЗА ВНИМАНИЕ </a:t>
            </a:r>
          </a:p>
          <a:p>
            <a:pPr algn="ctr" eaLnBrk="1" hangingPunct="1"/>
            <a:r>
              <a:rPr lang="ru-RU" altLang="ru-RU" sz="4000" b="1">
                <a:solidFill>
                  <a:srgbClr val="0000CC"/>
                </a:solidFill>
                <a:latin typeface="Times New Roman" panose="02020603050405020304" pitchFamily="18" charset="0"/>
              </a:rPr>
              <a:t>И ПРОЯВЛЕННЫЙ ИНТЕРЕС </a:t>
            </a:r>
          </a:p>
          <a:p>
            <a:pPr algn="ctr" eaLnBrk="1" hangingPunct="1"/>
            <a:r>
              <a:rPr lang="ru-RU" altLang="ru-RU" sz="4000" b="1">
                <a:solidFill>
                  <a:srgbClr val="0000CC"/>
                </a:solidFill>
                <a:latin typeface="Times New Roman" panose="02020603050405020304" pitchFamily="18" charset="0"/>
              </a:rPr>
              <a:t>К ИЗУЧАЕМОЙ ПРОБЛЕМЕ!!!</a:t>
            </a:r>
          </a:p>
          <a:p>
            <a:pPr algn="ctr" eaLnBrk="1" hangingPunct="1"/>
            <a:r>
              <a:rPr lang="en-US" altLang="ru-RU" sz="4000" b="1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ru-RU" altLang="ru-RU" sz="4000" b="1">
                <a:solidFill>
                  <a:srgbClr val="0000CC"/>
                </a:solidFill>
                <a:latin typeface="Times New Roman" panose="02020603050405020304" pitchFamily="18" charset="0"/>
              </a:rPr>
              <a:t>эл. почта: </a:t>
            </a:r>
            <a:r>
              <a:rPr lang="en-US" altLang="ru-RU" sz="4000" b="1">
                <a:solidFill>
                  <a:srgbClr val="0000CC"/>
                </a:solidFill>
                <a:latin typeface="Times New Roman" panose="02020603050405020304" pitchFamily="18" charset="0"/>
              </a:rPr>
              <a:t>leonov@ocean.ru</a:t>
            </a:r>
            <a:r>
              <a:rPr lang="ru-RU" altLang="ru-RU" sz="4000" b="1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9395" name="Номер слайда 2">
            <a:extLst>
              <a:ext uri="{FF2B5EF4-FFF2-40B4-BE49-F238E27FC236}">
                <a16:creationId xmlns:a16="http://schemas.microsoft.com/office/drawing/2014/main" xmlns="" id="{B2D991F8-E324-47D9-BF92-A82C72E7F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01238" y="6459538"/>
            <a:ext cx="20129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ED95E5-617C-47CA-BD31-8EE68783265C}" type="slidenum">
              <a:rPr lang="ru-RU" altLang="ru-RU" sz="3600" b="1" smtClean="0">
                <a:solidFill>
                  <a:srgbClr val="FFFFFF"/>
                </a:solidFill>
              </a:rPr>
              <a:pPr/>
              <a:t>23</a:t>
            </a:fld>
            <a:endParaRPr lang="ru-RU" altLang="ru-RU" sz="36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75CB39-2145-4BC3-833F-70AEAF07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latin typeface="Arial Black" panose="020B0A04020102020204" pitchFamily="34" charset="0"/>
              </a:rPr>
              <a:t>T</a:t>
            </a:r>
            <a:r>
              <a:rPr lang="ru-RU" sz="2400" dirty="0" err="1">
                <a:latin typeface="Arial Black" panose="020B0A04020102020204" pitchFamily="34" charset="0"/>
              </a:rPr>
              <a:t>аблица</a:t>
            </a:r>
            <a:r>
              <a:rPr lang="ru-RU" sz="2400" dirty="0">
                <a:latin typeface="Arial Black" panose="020B0A04020102020204" pitchFamily="34" charset="0"/>
              </a:rPr>
              <a:t> 1. Количество групп </a:t>
            </a:r>
            <a:r>
              <a:rPr lang="ru-RU" sz="2400" dirty="0" err="1">
                <a:latin typeface="Arial Black" panose="020B0A04020102020204" pitchFamily="34" charset="0"/>
              </a:rPr>
              <a:t>синезеленых</a:t>
            </a:r>
            <a:r>
              <a:rPr lang="ru-RU" sz="2400" dirty="0">
                <a:latin typeface="Arial Black" panose="020B0A04020102020204" pitchFamily="34" charset="0"/>
              </a:rPr>
              <a:t> в отделе </a:t>
            </a:r>
            <a:r>
              <a:rPr lang="en-US" sz="2400" dirty="0" err="1">
                <a:latin typeface="Arial Black" panose="020B0A04020102020204" pitchFamily="34" charset="0"/>
              </a:rPr>
              <a:t>Cyanophites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в разных акваториях Каспия (1 – морские, 2 – </a:t>
            </a:r>
            <a:r>
              <a:rPr lang="ru-RU" sz="2400" dirty="0" err="1">
                <a:latin typeface="Arial Black" panose="020B0A04020102020204" pitchFamily="34" charset="0"/>
              </a:rPr>
              <a:t>солоноватоводные</a:t>
            </a:r>
            <a:r>
              <a:rPr lang="ru-RU" sz="2400" dirty="0">
                <a:latin typeface="Arial Black" panose="020B0A04020102020204" pitchFamily="34" charset="0"/>
              </a:rPr>
              <a:t>, 3 – </a:t>
            </a:r>
            <a:r>
              <a:rPr lang="ru-RU" sz="2400" dirty="0" err="1">
                <a:latin typeface="Arial Black" panose="020B0A04020102020204" pitchFamily="34" charset="0"/>
              </a:rPr>
              <a:t>солоноватоводно</a:t>
            </a:r>
            <a:r>
              <a:rPr lang="ru-RU" sz="2400" dirty="0">
                <a:latin typeface="Arial Black" panose="020B0A04020102020204" pitchFamily="34" charset="0"/>
              </a:rPr>
              <a:t>-пресноводные, 4 – пресноводные, 5 –прочие) </a:t>
            </a:r>
            <a:r>
              <a:rPr lang="en-US" sz="2400" dirty="0">
                <a:latin typeface="Arial Black" panose="020B0A04020102020204" pitchFamily="34" charset="0"/>
              </a:rPr>
              <a:t>[3 - </a:t>
            </a:r>
            <a:r>
              <a:rPr lang="ru-RU" sz="2400" dirty="0">
                <a:latin typeface="Arial Black" panose="020B0A04020102020204" pitchFamily="34" charset="0"/>
              </a:rPr>
              <a:t>Каспийское море.., 1985</a:t>
            </a:r>
            <a:r>
              <a:rPr lang="en-US" sz="2400" dirty="0">
                <a:latin typeface="Arial Black" panose="020B0A04020102020204" pitchFamily="34" charset="0"/>
              </a:rPr>
              <a:t>]</a:t>
            </a:r>
            <a:endParaRPr lang="ru-RU" sz="24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2868019A-C525-4C4F-8464-9C4FBF195C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3625" y="1846263"/>
          <a:ext cx="10058400" cy="4267202"/>
        </p:xfrm>
        <a:graphic>
          <a:graphicData uri="http://schemas.openxmlformats.org/drawingml/2006/table">
            <a:tbl>
              <a:tblPr/>
              <a:tblGrid>
                <a:gridCol w="1611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6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66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66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366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9691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Район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Каспия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Экологичемкие группы фитопланктона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Северный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Средний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19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1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Южный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 1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Все море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 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  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01713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В Каспии значительные биомассы 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Cyanophites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 отмечены при смешении пресных и соленых вод, их развитие зависит от значений Т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w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и 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Sw [3].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372" name="Номер слайда 3">
            <a:extLst>
              <a:ext uri="{FF2B5EF4-FFF2-40B4-BE49-F238E27FC236}">
                <a16:creationId xmlns:a16="http://schemas.microsoft.com/office/drawing/2014/main" xmlns="" id="{76431754-1E86-4800-B97B-534D141A0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844088" y="638810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D9AE6E-F0A1-4E31-B3EE-2F5D74B87552}" type="slidenum">
              <a:rPr lang="ru-RU" altLang="ru-RU" sz="2800" smtClean="0">
                <a:solidFill>
                  <a:srgbClr val="FFFFFF"/>
                </a:solidFill>
                <a:latin typeface="Arial Black" panose="020B0A04020102020204" pitchFamily="34" charset="0"/>
              </a:rPr>
              <a:pPr/>
              <a:t>3</a:t>
            </a:fld>
            <a:endParaRPr lang="ru-RU" altLang="ru-RU" sz="28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>
            <a:extLst>
              <a:ext uri="{FF2B5EF4-FFF2-40B4-BE49-F238E27FC236}">
                <a16:creationId xmlns:a16="http://schemas.microsoft.com/office/drawing/2014/main" xmlns="" id="{F55CFB9E-3F4B-4BCE-9AA4-17AF176CC1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C5BFBA-6220-4FF1-8837-BD2EAFA98372}" type="slidenum">
              <a:rPr lang="ru-RU" altLang="ru-RU" sz="2800" smtClean="0">
                <a:solidFill>
                  <a:srgbClr val="FFFFFF"/>
                </a:solidFill>
                <a:latin typeface="Arial Black" panose="020B0A04020102020204" pitchFamily="34" charset="0"/>
              </a:rPr>
              <a:pPr/>
              <a:t>4</a:t>
            </a:fld>
            <a:endParaRPr lang="ru-RU" altLang="ru-RU" sz="28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339" name="TextBox 3">
            <a:extLst>
              <a:ext uri="{FF2B5EF4-FFF2-40B4-BE49-F238E27FC236}">
                <a16:creationId xmlns:a16="http://schemas.microsoft.com/office/drawing/2014/main" xmlns="" id="{D2D6142D-740F-48F9-95E3-2910DF8CC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90500"/>
            <a:ext cx="113919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Систематизация экологической информации показала, что сообщество фитопланктона в Северном Каспии с 1960–1970 по 1986–1994 гг. изменилось – доля крупноклеточных диатомовых и зеленых водорослей снизилась с 20–70 до 1–25%, мелких видов </a:t>
            </a:r>
            <a:r>
              <a:rPr lang="en-US" altLang="ru-RU" sz="2000" dirty="0" err="1">
                <a:latin typeface="Arial Black" panose="020B0A04020102020204" pitchFamily="34" charset="0"/>
                <a:cs typeface="Calibri" panose="020F0502020204030204" pitchFamily="34" charset="0"/>
              </a:rPr>
              <a:t>Cyanophites</a:t>
            </a:r>
            <a:r>
              <a:rPr lang="ru-RU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 и зеленых возросла до 40%, а по биомассе составила 21% [5]. </a:t>
            </a:r>
            <a:r>
              <a:rPr lang="en-US" altLang="ru-RU" sz="2000" dirty="0" err="1">
                <a:latin typeface="Arial Black" panose="020B0A04020102020204" pitchFamily="34" charset="0"/>
                <a:cs typeface="Calibri" panose="020F0502020204030204" pitchFamily="34" charset="0"/>
              </a:rPr>
              <a:t>Cyanophites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обладают высокой приспособленностью к условиям обитания для получения максимума биомассы и, в частности, потребления разных форм </a:t>
            </a:r>
            <a:r>
              <a:rPr lang="en-US" alt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alt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(аммония, нитритов, нитратов, некоторых органических соединений, а также фиксации растворенного в воде атмосферного </a:t>
            </a:r>
            <a:r>
              <a:rPr lang="en-US" alt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altLang="ru-RU" sz="2000" baseline="-250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alt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верхнего 0</a:t>
            </a:r>
            <a:r>
              <a:rPr lang="ru-RU" alt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метрового  слоя) [6]. </a:t>
            </a:r>
            <a:endParaRPr lang="ru-RU" alt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Цель исследования – с помощью </a:t>
            </a:r>
            <a:r>
              <a:rPr lang="en-US" altLang="ru-RU" sz="2000" dirty="0" err="1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CNPSi</a:t>
            </a:r>
            <a:r>
              <a:rPr lang="ru-RU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-модели, ранее примененной для исследования экосистемы Каспийского моря</a:t>
            </a:r>
            <a:r>
              <a:rPr lang="en-US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[7]</a:t>
            </a:r>
            <a:r>
              <a:rPr lang="ru-RU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оценить роль процесса фиксации </a:t>
            </a:r>
            <a:r>
              <a:rPr lang="ru-RU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атмосферного </a:t>
            </a:r>
            <a:r>
              <a:rPr lang="en-US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ru-RU" altLang="ru-RU" sz="2000" baseline="-25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2 </a:t>
            </a:r>
            <a:r>
              <a:rPr lang="ru-RU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на динамику БВ. Модель включает три группы фитопланктона (</a:t>
            </a:r>
            <a:r>
              <a:rPr lang="en-US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F1, F2, F3), </a:t>
            </a:r>
            <a:r>
              <a:rPr lang="ru-RU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которые при росте биомассы потребляют минеральные формы </a:t>
            </a:r>
            <a:r>
              <a:rPr lang="en-US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N </a:t>
            </a:r>
            <a:r>
              <a:rPr lang="ru-RU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и Р. Диатомовые (</a:t>
            </a:r>
            <a:r>
              <a:rPr lang="en-US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F1) </a:t>
            </a:r>
            <a:r>
              <a:rPr lang="ru-RU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также потребляют </a:t>
            </a:r>
            <a:r>
              <a:rPr lang="en-US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Si, </a:t>
            </a:r>
            <a:r>
              <a:rPr lang="ru-RU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а </a:t>
            </a:r>
            <a:r>
              <a:rPr lang="en-US" altLang="ru-RU" sz="2000" dirty="0" err="1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Cyanophites</a:t>
            </a:r>
            <a:r>
              <a:rPr lang="ru-RU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(</a:t>
            </a:r>
            <a:r>
              <a:rPr lang="en-US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F</a:t>
            </a:r>
            <a:r>
              <a:rPr lang="ru-RU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2)</a:t>
            </a:r>
            <a:r>
              <a:rPr lang="en-US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– </a:t>
            </a:r>
            <a:r>
              <a:rPr lang="ru-RU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растворенный в воде атмосферный </a:t>
            </a:r>
            <a:r>
              <a:rPr lang="en-US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ru-RU" altLang="ru-RU" sz="2000" baseline="-25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2</a:t>
            </a:r>
            <a:r>
              <a:rPr lang="ru-RU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ru-RU" alt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В </a:t>
            </a:r>
            <a:r>
              <a:rPr lang="en-US" altLang="ru-RU" sz="2000" dirty="0" err="1">
                <a:latin typeface="Arial Black" panose="020B0A04020102020204" pitchFamily="34" charset="0"/>
                <a:cs typeface="Calibri" panose="020F0502020204030204" pitchFamily="34" charset="0"/>
              </a:rPr>
              <a:t>CNPSi</a:t>
            </a:r>
            <a:r>
              <a:rPr lang="ru-RU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-модели 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[8] </a:t>
            </a:r>
            <a:r>
              <a:rPr lang="ru-RU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потребляемые биомассой 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F</a:t>
            </a:r>
            <a:r>
              <a:rPr lang="ru-RU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2 формы 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ru-RU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 заданы суммой:</a:t>
            </a:r>
          </a:p>
          <a:p>
            <a:pPr algn="ctr"/>
            <a:r>
              <a:rPr lang="ru-RU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   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plF2N = d</a:t>
            </a:r>
            <a:r>
              <a:rPr lang="en-US" altLang="ru-RU" sz="2000" baseline="-25000" dirty="0">
                <a:latin typeface="Arial Black" panose="020B0A04020102020204" pitchFamily="34" charset="0"/>
                <a:cs typeface="Calibri" panose="020F0502020204030204" pitchFamily="34" charset="0"/>
              </a:rPr>
              <a:t>18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 NH</a:t>
            </a:r>
            <a:r>
              <a:rPr lang="en-US" altLang="ru-RU" sz="2000" baseline="-25000" dirty="0">
                <a:latin typeface="Arial Black" panose="020B0A04020102020204" pitchFamily="34" charset="0"/>
                <a:cs typeface="Calibri" panose="020F0502020204030204" pitchFamily="34" charset="0"/>
              </a:rPr>
              <a:t>4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 + d</a:t>
            </a:r>
            <a:r>
              <a:rPr lang="en-US" altLang="ru-RU" sz="2000" baseline="-25000" dirty="0">
                <a:latin typeface="Arial Black" panose="020B0A04020102020204" pitchFamily="34" charset="0"/>
                <a:cs typeface="Calibri" panose="020F0502020204030204" pitchFamily="34" charset="0"/>
              </a:rPr>
              <a:t>19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 NO</a:t>
            </a:r>
            <a:r>
              <a:rPr lang="en-US" altLang="ru-RU" sz="2000" baseline="-25000" dirty="0">
                <a:latin typeface="Arial Black" panose="020B0A04020102020204" pitchFamily="34" charset="0"/>
                <a:cs typeface="Calibri" panose="020F0502020204030204" pitchFamily="34" charset="0"/>
              </a:rPr>
              <a:t>2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 + d</a:t>
            </a:r>
            <a:r>
              <a:rPr lang="en-US" altLang="ru-RU" sz="2000" baseline="-25000" dirty="0">
                <a:latin typeface="Arial Black" panose="020B0A04020102020204" pitchFamily="34" charset="0"/>
                <a:cs typeface="Calibri" panose="020F0502020204030204" pitchFamily="34" charset="0"/>
              </a:rPr>
              <a:t>20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 NO</a:t>
            </a:r>
            <a:r>
              <a:rPr lang="en-US" altLang="ru-RU" sz="2000" baseline="-25000" dirty="0">
                <a:latin typeface="Arial Black" panose="020B0A04020102020204" pitchFamily="34" charset="0"/>
                <a:cs typeface="Calibri" panose="020F0502020204030204" pitchFamily="34" charset="0"/>
              </a:rPr>
              <a:t>3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 + d</a:t>
            </a:r>
            <a:r>
              <a:rPr lang="en-US" altLang="ru-RU" sz="2000" baseline="-25000" dirty="0">
                <a:latin typeface="Arial Black" panose="020B0A04020102020204" pitchFamily="34" charset="0"/>
                <a:cs typeface="Calibri" panose="020F0502020204030204" pitchFamily="34" charset="0"/>
              </a:rPr>
              <a:t>21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 DON + d</a:t>
            </a:r>
            <a:r>
              <a:rPr lang="en-US" altLang="ru-RU" sz="2000" baseline="-25000" dirty="0">
                <a:latin typeface="Arial Black" panose="020B0A04020102020204" pitchFamily="34" charset="0"/>
                <a:cs typeface="Calibri" panose="020F0502020204030204" pitchFamily="34" charset="0"/>
              </a:rPr>
              <a:t>187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 N</a:t>
            </a:r>
            <a:r>
              <a:rPr lang="en-US" altLang="ru-RU" sz="2000" baseline="-25000" dirty="0">
                <a:latin typeface="Arial Black" panose="020B0A04020102020204" pitchFamily="34" charset="0"/>
                <a:cs typeface="Calibri" panose="020F0502020204030204" pitchFamily="34" charset="0"/>
              </a:rPr>
              <a:t>2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 + d</a:t>
            </a:r>
            <a:r>
              <a:rPr lang="en-US" altLang="ru-RU" sz="2000" baseline="-25000" dirty="0">
                <a:latin typeface="Arial Black" panose="020B0A04020102020204" pitchFamily="34" charset="0"/>
                <a:cs typeface="Calibri" panose="020F0502020204030204" pitchFamily="34" charset="0"/>
              </a:rPr>
              <a:t>193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 UR,</a:t>
            </a:r>
            <a:endParaRPr lang="ru-RU" altLang="ru-RU" sz="2000" dirty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ru-RU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где 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d</a:t>
            </a:r>
            <a:r>
              <a:rPr lang="en-US" altLang="ru-RU" sz="2000" baseline="-25000" dirty="0">
                <a:latin typeface="Arial Black" panose="020B0A04020102020204" pitchFamily="34" charset="0"/>
                <a:cs typeface="Calibri" panose="020F0502020204030204" pitchFamily="34" charset="0"/>
              </a:rPr>
              <a:t>i </a:t>
            </a:r>
            <a:r>
              <a:rPr lang="ru-RU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– коэффициенты предпочтения в потреблении разных 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ru-RU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-форм (</a:t>
            </a:r>
            <a:r>
              <a:rPr lang="en-US" altLang="ru-RU" sz="2200" b="1" dirty="0">
                <a:latin typeface="Arial Black" panose="020B0A040201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</a:t>
            </a:r>
            <a:r>
              <a:rPr lang="en-US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d</a:t>
            </a:r>
            <a:r>
              <a:rPr lang="en-US" altLang="ru-RU" sz="2000" baseline="-25000" dirty="0">
                <a:latin typeface="Arial Black" panose="020B0A04020102020204" pitchFamily="34" charset="0"/>
                <a:cs typeface="Calibri" panose="020F0502020204030204" pitchFamily="34" charset="0"/>
              </a:rPr>
              <a:t>i</a:t>
            </a:r>
            <a:r>
              <a:rPr lang="ru-RU" altLang="ru-RU" sz="2000" baseline="-25000" dirty="0"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dirty="0">
                <a:latin typeface="Arial Black" panose="020B0A04020102020204" pitchFamily="34" charset="0"/>
                <a:cs typeface="Calibri" panose="020F0502020204030204" pitchFamily="34" charset="0"/>
              </a:rPr>
              <a:t>= 1).   </a:t>
            </a:r>
            <a:endParaRPr lang="ru-RU" altLang="ru-RU" sz="20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>
            <a:extLst>
              <a:ext uri="{FF2B5EF4-FFF2-40B4-BE49-F238E27FC236}">
                <a16:creationId xmlns:a16="http://schemas.microsoft.com/office/drawing/2014/main" xmlns="" id="{509F0E4A-54A9-48DC-88B6-C45D2E44E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508000"/>
            <a:ext cx="11329988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В расчетах по варианту 1 (без учета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-фиксации) динамика биомассы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F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2 вычислялась при значениях коэффициентов: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d</a:t>
            </a:r>
            <a:r>
              <a:rPr lang="ru-RU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18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 = 0.2,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d</a:t>
            </a:r>
            <a:r>
              <a:rPr lang="ru-RU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19 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= 0.05,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d</a:t>
            </a:r>
            <a:r>
              <a:rPr lang="ru-RU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20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 =0.7, 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altLang="ru-RU" sz="2000" baseline="-25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altLang="ru-RU" sz="2000" baseline="-25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187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0.0, 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altLang="ru-RU" sz="2000" baseline="-25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0.05, а в варианте 2 (с учетом 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-фиксации) – они принимались равными: 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altLang="ru-RU" sz="2000" baseline="-25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0.19, 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altLang="ru-RU" sz="2000" baseline="-25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0.05, 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altLang="ru-RU" sz="2000" baseline="-25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0.69, 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altLang="ru-RU" sz="2000" baseline="-25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0.0, 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altLang="ru-RU" sz="2000" baseline="-25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187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0.02, 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altLang="ru-RU" sz="2000" baseline="-25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0.05 (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altLang="ru-RU" sz="2000" baseline="-25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1). Значение коэффициента 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altLang="ru-RU" sz="2000" baseline="-25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187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0.02 было выбрано при сопоставлении с подобными расчетными значениями 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-фиксации, имеющимися в литературе.  </a:t>
            </a:r>
          </a:p>
          <a:p>
            <a:pPr algn="just"/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Содержание 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altLang="ru-RU" sz="2000" baseline="-25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О</a:t>
            </a:r>
            <a:r>
              <a:rPr lang="ru-RU" altLang="ru-RU" sz="2000" baseline="-25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воде вычисляются по эмпирическим уравнениям в зависимости от значения температуры воды (Т</a:t>
            </a:r>
            <a:r>
              <a:rPr lang="ru-RU" altLang="ru-RU" sz="2000" baseline="30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С):  </a:t>
            </a:r>
          </a:p>
          <a:p>
            <a:pPr algn="just"/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</a:t>
            </a:r>
            <a:r>
              <a:rPr lang="ru-RU" altLang="ru-RU" sz="2000" baseline="-25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]=</a:t>
            </a:r>
            <a:r>
              <a:rPr lang="ru-RU" altLang="ru-RU" sz="200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22.33</a:t>
            </a:r>
            <a:r>
              <a:rPr lang="ru-RU" altLang="ru-RU" sz="2000">
                <a:latin typeface="Arial Black" panose="020B0A040201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exp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(–0.0207</a:t>
            </a:r>
            <a:r>
              <a:rPr lang="ru-RU" altLang="ru-RU" sz="2000">
                <a:latin typeface="Arial Black" panose="020B0A040201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T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) и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[O</a:t>
            </a:r>
            <a:r>
              <a:rPr lang="ru-RU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2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]=14.61996 </a:t>
            </a:r>
            <a:r>
              <a:rPr lang="ru-RU" altLang="ru-RU" sz="2000">
                <a:latin typeface="Arial Black" panose="020B0A04020102020204" pitchFamily="34" charset="0"/>
                <a:cs typeface="Times New Roman" panose="02020603050405020304" pitchFamily="18" charset="0"/>
              </a:rPr>
              <a:t>– 0.4042</a:t>
            </a:r>
            <a:r>
              <a:rPr lang="ru-RU" altLang="ru-RU" sz="2000">
                <a:latin typeface="Arial Black" panose="020B0A040201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altLang="ru-RU" sz="2000">
                <a:latin typeface="Arial Black" panose="020B0A04020102020204" pitchFamily="34" charset="0"/>
                <a:cs typeface="Times New Roman" panose="02020603050405020304" pitchFamily="18" charset="0"/>
              </a:rPr>
              <a:t>Т + 0.00842</a:t>
            </a:r>
            <a:r>
              <a:rPr lang="ru-RU" altLang="ru-RU" sz="2000">
                <a:latin typeface="Arial Black" panose="020B0A040201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altLang="ru-RU" sz="2000">
                <a:latin typeface="Arial Black" panose="020B0A04020102020204" pitchFamily="34" charset="0"/>
                <a:cs typeface="Times New Roman" panose="02020603050405020304" pitchFamily="18" charset="0"/>
              </a:rPr>
              <a:t>Т</a:t>
            </a:r>
            <a:r>
              <a:rPr lang="ru-RU" altLang="ru-RU" sz="2000" baseline="30000"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000">
                <a:latin typeface="Arial Black" panose="020B0A04020102020204" pitchFamily="34" charset="0"/>
                <a:cs typeface="Times New Roman" panose="02020603050405020304" pitchFamily="18" charset="0"/>
              </a:rPr>
              <a:t> –</a:t>
            </a:r>
            <a:r>
              <a:rPr lang="ru-RU" altLang="ru-RU" sz="2000">
                <a:latin typeface="Arial Black" panose="020B0A040201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9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10</a:t>
            </a:r>
            <a:r>
              <a:rPr lang="ru-RU" altLang="ru-RU" baseline="30000">
                <a:latin typeface="Arial Black" panose="020B0A04020102020204" pitchFamily="34" charset="0"/>
                <a:cs typeface="Calibri" panose="020F0502020204030204" pitchFamily="34" charset="0"/>
              </a:rPr>
              <a:t>–4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ru-RU" altLang="ru-RU" sz="2000">
                <a:latin typeface="Arial Black" panose="020B0A04020102020204" pitchFamily="34" charset="0"/>
                <a:cs typeface="Times New Roman" panose="02020603050405020304" pitchFamily="18" charset="0"/>
              </a:rPr>
              <a:t>Т</a:t>
            </a:r>
            <a:r>
              <a:rPr lang="ru-RU" altLang="ru-RU" sz="2000" baseline="30000"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. </a:t>
            </a:r>
            <a:endParaRPr lang="ru-RU" altLang="ru-RU" sz="200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>
                <a:latin typeface="Arial Black" panose="020B0A04020102020204" pitchFamily="34" charset="0"/>
                <a:cs typeface="Times New Roman" panose="02020603050405020304" pitchFamily="18" charset="0"/>
              </a:rPr>
              <a:t>	   Общие диапазоны изменений концентраций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 N</a:t>
            </a:r>
            <a:r>
              <a:rPr lang="ru-RU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2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 и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O</a:t>
            </a:r>
            <a:r>
              <a:rPr lang="ru-RU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2</a:t>
            </a:r>
            <a:r>
              <a:rPr lang="ru-RU" altLang="ru-RU" sz="2000">
                <a:latin typeface="Arial Black" panose="020B0A04020102020204" pitchFamily="34" charset="0"/>
                <a:cs typeface="Times New Roman" panose="02020603050405020304" pitchFamily="18" charset="0"/>
              </a:rPr>
              <a:t> в течение года 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составили соответственно 13.04–22.14 мг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N/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л и 8.00–14.130 мг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O</a:t>
            </a:r>
            <a:r>
              <a:rPr lang="ru-RU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2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/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л. Наименьшие концентрации растворенных газов в течение года отмечены в водах района 4, а наибольшие – района 1.  </a:t>
            </a:r>
          </a:p>
          <a:p>
            <a:pPr algn="just"/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      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На рис. 1 показаны изменения в течение года концентраций 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en-US" altLang="ru-RU" baseline="-25000">
                <a:latin typeface="Arial Black" panose="020B0A04020102020204" pitchFamily="34" charset="0"/>
                <a:cs typeface="Calibri" panose="020F0502020204030204" pitchFamily="34" charset="0"/>
              </a:rPr>
              <a:t>min</a:t>
            </a:r>
            <a:r>
              <a:rPr lang="ru-RU" altLang="ru-RU" baseline="-25000"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и 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DIP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 в западных и восточных районах Каспийского моря в вариантах 1 (а, б) (без 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-фиксации [5]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) 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и 2 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(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в, г) (с учетом этого процесса с участием С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yanophites</a:t>
            </a:r>
            <a:r>
              <a:rPr lang="ru-RU" altLang="ru-RU">
                <a:latin typeface="Arial Black" panose="020B0A04020102020204" pitchFamily="34" charset="0"/>
                <a:cs typeface="Calibri" panose="020F0502020204030204" pitchFamily="34" charset="0"/>
              </a:rPr>
              <a:t>). Рис.2 отражает колебания минеральных форм </a:t>
            </a:r>
            <a:r>
              <a:rPr lang="en-US" altLang="ru-RU">
                <a:latin typeface="Arial Black" panose="020B0A04020102020204" pitchFamily="34" charset="0"/>
                <a:cs typeface="Calibri" panose="020F0502020204030204" pitchFamily="34" charset="0"/>
              </a:rPr>
              <a:t>N (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О</a:t>
            </a:r>
            <a:r>
              <a:rPr lang="ru-RU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3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NH</a:t>
            </a:r>
            <a:r>
              <a:rPr lang="en-US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4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,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 NO</a:t>
            </a:r>
            <a:r>
              <a:rPr lang="ru-RU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2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) 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летом при малых их значениях (при отсутствии </a:t>
            </a:r>
            <a:r>
              <a:rPr lang="en-US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N-</a:t>
            </a:r>
            <a:r>
              <a:rPr lang="ru-RU" altLang="ru-RU" sz="2000">
                <a:latin typeface="Arial Black" panose="020B0A04020102020204" pitchFamily="34" charset="0"/>
                <a:cs typeface="Calibri" panose="020F0502020204030204" pitchFamily="34" charset="0"/>
              </a:rPr>
              <a:t>фиксации) в западных и восточных районах.</a:t>
            </a:r>
            <a:r>
              <a:rPr lang="en-US" altLang="ru-RU" sz="2000" baseline="-25000">
                <a:latin typeface="Arial Black" panose="020B0A04020102020204" pitchFamily="34" charset="0"/>
                <a:cs typeface="Calibri" panose="020F0502020204030204" pitchFamily="34" charset="0"/>
              </a:rPr>
              <a:t>   </a:t>
            </a:r>
            <a:endParaRPr lang="ru-RU" altLang="ru-RU" sz="200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Номер слайда 1">
            <a:extLst>
              <a:ext uri="{FF2B5EF4-FFF2-40B4-BE49-F238E27FC236}">
                <a16:creationId xmlns:a16="http://schemas.microsoft.com/office/drawing/2014/main" xmlns="" id="{90270827-0B5C-4794-B502-81E68DA771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01238" y="6391275"/>
            <a:ext cx="2089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9664307-69E6-4283-97CD-915CF12D119F}" type="slidenum">
              <a:rPr lang="ru-RU" altLang="ru-RU" sz="3600" b="1" smtClean="0">
                <a:solidFill>
                  <a:srgbClr val="FFFFFF"/>
                </a:solidFill>
              </a:rPr>
              <a:pPr/>
              <a:t>5</a:t>
            </a:fld>
            <a:endParaRPr lang="ru-RU" altLang="ru-RU" sz="3600" b="1">
              <a:solidFill>
                <a:srgbClr val="FFFFFF"/>
              </a:solidFill>
            </a:endParaRP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xmlns="" id="{06D31C60-0F99-4EA1-8766-EDE9BB9F3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379788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>
            <a:extLst>
              <a:ext uri="{FF2B5EF4-FFF2-40B4-BE49-F238E27FC236}">
                <a16:creationId xmlns:a16="http://schemas.microsoft.com/office/drawing/2014/main" xmlns="" id="{2590950E-FB83-40D7-BDFF-6EAB9A2EC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0078E9-844C-4C91-B158-B03387FF41FD}" type="slidenum">
              <a:rPr lang="ru-RU" altLang="ru-RU" sz="2800" smtClean="0">
                <a:solidFill>
                  <a:srgbClr val="FFFFFF"/>
                </a:solidFill>
                <a:latin typeface="Arial Black" panose="020B0A04020102020204" pitchFamily="34" charset="0"/>
              </a:rPr>
              <a:pPr/>
              <a:t>6</a:t>
            </a:fld>
            <a:endParaRPr lang="ru-RU" altLang="ru-RU" sz="28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0E65063C-0C83-453C-9F55-24201E354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256234"/>
              </p:ext>
            </p:extLst>
          </p:nvPr>
        </p:nvGraphicFramePr>
        <p:xfrm>
          <a:off x="588963" y="220663"/>
          <a:ext cx="10063162" cy="6399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01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3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114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         (а)  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(б)</a:t>
                      </a:r>
                    </a:p>
                  </a:txBody>
                  <a:tcPr marL="91431" marR="91431" marT="45727" marB="457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707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7" marB="457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8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7" marB="4572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1931">
                <a:tc>
                  <a:txBody>
                    <a:bodyPr/>
                    <a:lstStyle/>
                    <a:p>
                      <a:r>
                        <a:rPr lang="ru-RU" sz="1800" dirty="0"/>
                        <a:t>                                              (в)</a:t>
                      </a: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                                               (г)</a:t>
                      </a:r>
                    </a:p>
                  </a:txBody>
                  <a:tcPr marL="91431" marR="91431" marT="45727" marB="4572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3251">
                <a:tc gridSpan="2">
                  <a:txBody>
                    <a:bodyPr/>
                    <a:lstStyle/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Рис. 1. Динамика расчетных концентраций </a:t>
                      </a:r>
                      <a:r>
                        <a:rPr lang="en-US" sz="1800" b="1" dirty="0" err="1"/>
                        <a:t>Nmin</a:t>
                      </a:r>
                      <a:r>
                        <a:rPr lang="en-US" sz="1800" b="1" dirty="0"/>
                        <a:t> </a:t>
                      </a:r>
                      <a:r>
                        <a:rPr lang="ru-RU" sz="1800" b="1" dirty="0"/>
                        <a:t>(а, в) и </a:t>
                      </a:r>
                      <a:r>
                        <a:rPr lang="en-US" sz="1800" b="1" dirty="0"/>
                        <a:t>DIP</a:t>
                      </a:r>
                      <a:r>
                        <a:rPr lang="ru-RU" sz="1800" b="1" dirty="0"/>
                        <a:t> (б, г) по районам Каспия: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                         (а), (б) – без </a:t>
                      </a:r>
                      <a:r>
                        <a:rPr lang="en-US" sz="1800" b="1" dirty="0"/>
                        <a:t>N </a:t>
                      </a:r>
                      <a:r>
                        <a:rPr lang="ru-RU" sz="1800" b="1" dirty="0"/>
                        <a:t>фиксации, (в), (г) – с фиксацией </a:t>
                      </a:r>
                      <a:r>
                        <a:rPr lang="en-US" sz="1800" b="1" dirty="0"/>
                        <a:t>N </a:t>
                      </a:r>
                      <a:r>
                        <a:rPr lang="ru-RU" sz="1800" b="1" dirty="0"/>
                        <a:t>с участием </a:t>
                      </a:r>
                      <a:r>
                        <a:rPr lang="en-US" sz="1800" b="1" dirty="0" err="1"/>
                        <a:t>Cyanophites</a:t>
                      </a:r>
                      <a:r>
                        <a:rPr lang="en-US" sz="1800" b="1" dirty="0"/>
                        <a:t> </a:t>
                      </a:r>
                      <a:endParaRPr lang="ru-RU" sz="1800" b="1" dirty="0"/>
                    </a:p>
                  </a:txBody>
                  <a:tcPr marL="91431" marR="91431" marT="45727" marB="457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7430" name="Рисунок 3">
            <a:extLst>
              <a:ext uri="{FF2B5EF4-FFF2-40B4-BE49-F238E27FC236}">
                <a16:creationId xmlns:a16="http://schemas.microsoft.com/office/drawing/2014/main" xmlns="" id="{F1367B98-3526-4A5E-A3BF-976A6CFFD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663575"/>
            <a:ext cx="50736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Рисунок 4">
            <a:extLst>
              <a:ext uri="{FF2B5EF4-FFF2-40B4-BE49-F238E27FC236}">
                <a16:creationId xmlns:a16="http://schemas.microsoft.com/office/drawing/2014/main" xmlns="" id="{6CF2D838-430A-4CBD-AF73-99929BAEC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663575"/>
            <a:ext cx="48355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Рисунок 5">
            <a:extLst>
              <a:ext uri="{FF2B5EF4-FFF2-40B4-BE49-F238E27FC236}">
                <a16:creationId xmlns:a16="http://schemas.microsoft.com/office/drawing/2014/main" xmlns="" id="{4DDB6CDD-B9CD-47A7-A480-65FC00725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549650"/>
            <a:ext cx="497681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Рисунок 6">
            <a:extLst>
              <a:ext uri="{FF2B5EF4-FFF2-40B4-BE49-F238E27FC236}">
                <a16:creationId xmlns:a16="http://schemas.microsoft.com/office/drawing/2014/main" xmlns="" id="{3B69676F-8AB5-4286-835E-DD575A52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3557588"/>
            <a:ext cx="483552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>
            <a:extLst>
              <a:ext uri="{FF2B5EF4-FFF2-40B4-BE49-F238E27FC236}">
                <a16:creationId xmlns:a16="http://schemas.microsoft.com/office/drawing/2014/main" xmlns="" id="{BB48FAD5-5EB7-4CF6-9AEA-FE86822B0F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D53BC86-8EF8-401D-B347-EA33BC4E7E4F}" type="slidenum">
              <a:rPr lang="ru-RU" altLang="ru-RU" sz="2800" smtClean="0">
                <a:solidFill>
                  <a:srgbClr val="FFFFFF"/>
                </a:solidFill>
                <a:latin typeface="Arial Black" panose="020B0A04020102020204" pitchFamily="34" charset="0"/>
              </a:rPr>
              <a:pPr/>
              <a:t>7</a:t>
            </a:fld>
            <a:endParaRPr lang="ru-RU" altLang="ru-RU" sz="28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xmlns="" id="{9C6832FE-11FD-4FAD-B466-AC31590E8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4460"/>
              </p:ext>
            </p:extLst>
          </p:nvPr>
        </p:nvGraphicFramePr>
        <p:xfrm>
          <a:off x="1654175" y="277813"/>
          <a:ext cx="8369300" cy="6218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58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63115">
                <a:tc gridSpan="2">
                  <a:txBody>
                    <a:bodyPr/>
                    <a:lstStyle/>
                    <a:p>
                      <a:r>
                        <a:rPr lang="ru-RU" sz="1800" dirty="0"/>
                        <a:t>   Рис. 2. Расчетная динамика концентраций </a:t>
                      </a:r>
                      <a:r>
                        <a:rPr lang="en-US" sz="1800" dirty="0"/>
                        <a:t>NO3 (a, </a:t>
                      </a:r>
                      <a:r>
                        <a:rPr lang="ru-RU" sz="1800" dirty="0"/>
                        <a:t>б), </a:t>
                      </a:r>
                      <a:r>
                        <a:rPr lang="en-US" sz="1800" dirty="0"/>
                        <a:t>NH4 (</a:t>
                      </a:r>
                      <a:r>
                        <a:rPr lang="ru-RU" sz="1800" dirty="0"/>
                        <a:t>в, г), </a:t>
                      </a:r>
                      <a:r>
                        <a:rPr lang="en-US" sz="1800" dirty="0"/>
                        <a:t>NO2 (</a:t>
                      </a:r>
                      <a:r>
                        <a:rPr lang="ru-RU" sz="1800" dirty="0"/>
                        <a:t>д, е)</a:t>
                      </a:r>
                    </a:p>
                    <a:p>
                      <a:r>
                        <a:rPr lang="ru-RU" sz="1800" dirty="0"/>
                        <a:t>  в период минимума летом  без фиксации </a:t>
                      </a:r>
                      <a:r>
                        <a:rPr lang="en-US" sz="1800" dirty="0"/>
                        <a:t>N2 -</a:t>
                      </a:r>
                      <a:r>
                        <a:rPr lang="ru-RU" sz="1800" dirty="0"/>
                        <a:t>- слева (районы западные), справа </a:t>
                      </a:r>
                      <a:r>
                        <a:rPr lang="en-US" sz="1800" dirty="0"/>
                        <a:t>- </a:t>
                      </a:r>
                      <a:r>
                        <a:rPr lang="ru-RU" sz="1800" dirty="0"/>
                        <a:t> (восточные)  в Каспийском море                           </a:t>
                      </a:r>
                    </a:p>
                    <a:p>
                      <a:r>
                        <a:rPr lang="ru-RU" sz="1800" dirty="0"/>
                        <a:t>                                                                  </a:t>
                      </a:r>
                    </a:p>
                  </a:txBody>
                  <a:tcPr marL="91433" marR="91433" marT="45722" marB="45722"/>
                </a:tc>
                <a:tc hMerge="1">
                  <a:txBody>
                    <a:bodyPr/>
                    <a:lstStyle/>
                    <a:p>
                      <a:r>
                        <a:rPr lang="ru-RU" dirty="0"/>
                        <a:t>      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5122">
                <a:tc>
                  <a:txBody>
                    <a:bodyPr/>
                    <a:lstStyle/>
                    <a:p>
                      <a:r>
                        <a:rPr lang="ru-RU" sz="1800" dirty="0"/>
                        <a:t>  (а)</a:t>
                      </a:r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  (в)</a:t>
                      </a:r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   (д)</a:t>
                      </a:r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 </a:t>
                      </a: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(б)</a:t>
                      </a:r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  (г)</a:t>
                      </a:r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 (д) </a:t>
                      </a:r>
                    </a:p>
                  </a:txBody>
                  <a:tcPr marL="91433" marR="91433"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9469" name="Picture 4">
            <a:extLst>
              <a:ext uri="{FF2B5EF4-FFF2-40B4-BE49-F238E27FC236}">
                <a16:creationId xmlns:a16="http://schemas.microsoft.com/office/drawing/2014/main" xmlns="" id="{BDB967AD-335B-49A2-9720-E895AA9D5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1176338"/>
            <a:ext cx="33369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5">
            <a:extLst>
              <a:ext uri="{FF2B5EF4-FFF2-40B4-BE49-F238E27FC236}">
                <a16:creationId xmlns:a16="http://schemas.microsoft.com/office/drawing/2014/main" xmlns="" id="{9B7C6AEB-F72A-47E5-BD05-6A5F58551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158875"/>
            <a:ext cx="3735388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6">
            <a:extLst>
              <a:ext uri="{FF2B5EF4-FFF2-40B4-BE49-F238E27FC236}">
                <a16:creationId xmlns:a16="http://schemas.microsoft.com/office/drawing/2014/main" xmlns="" id="{1ED7F380-9209-486B-BFE7-0E528978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2776538"/>
            <a:ext cx="30416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7">
            <a:extLst>
              <a:ext uri="{FF2B5EF4-FFF2-40B4-BE49-F238E27FC236}">
                <a16:creationId xmlns:a16="http://schemas.microsoft.com/office/drawing/2014/main" xmlns="" id="{526EE68E-E5B4-4BFB-B6A1-BA5909937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2757488"/>
            <a:ext cx="318452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9">
            <a:extLst>
              <a:ext uri="{FF2B5EF4-FFF2-40B4-BE49-F238E27FC236}">
                <a16:creationId xmlns:a16="http://schemas.microsoft.com/office/drawing/2014/main" xmlns="" id="{A19B7B8C-2303-42F8-BC74-A7E7043F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4359275"/>
            <a:ext cx="304165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0">
            <a:extLst>
              <a:ext uri="{FF2B5EF4-FFF2-40B4-BE49-F238E27FC236}">
                <a16:creationId xmlns:a16="http://schemas.microsoft.com/office/drawing/2014/main" xmlns="" id="{4EC132CF-6563-45F5-8B41-5FCE62DB3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4359275"/>
            <a:ext cx="31845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452D611-095C-4BD5-ADD0-0BB6F31D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20663"/>
            <a:ext cx="11310937" cy="787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u="sng" dirty="0">
                <a:latin typeface="Arial Black" panose="020B0A04020102020204" pitchFamily="34" charset="0"/>
              </a:rPr>
              <a:t>Комментарии изменений концентраций</a:t>
            </a:r>
            <a:r>
              <a:rPr lang="en-US" sz="2400" b="1" u="sng" dirty="0">
                <a:latin typeface="Arial Black" panose="020B0A04020102020204" pitchFamily="34" charset="0"/>
              </a:rPr>
              <a:t> </a:t>
            </a:r>
            <a:r>
              <a:rPr lang="ru-RU" sz="2400" b="1" u="sng" dirty="0">
                <a:latin typeface="Arial Black" panose="020B0A04020102020204" pitchFamily="34" charset="0"/>
              </a:rPr>
              <a:t>минеральных форм </a:t>
            </a:r>
            <a:r>
              <a:rPr lang="en-US" sz="2400" b="1" u="sng" dirty="0">
                <a:latin typeface="Arial Black" panose="020B0A04020102020204" pitchFamily="34" charset="0"/>
              </a:rPr>
              <a:t>N </a:t>
            </a:r>
            <a:r>
              <a:rPr lang="ru-RU" sz="2400" b="1" u="sng" dirty="0">
                <a:latin typeface="Arial Black" panose="020B0A04020102020204" pitchFamily="34" charset="0"/>
              </a:rPr>
              <a:t>при</a:t>
            </a:r>
            <a:br>
              <a:rPr lang="ru-RU" sz="2400" b="1" u="sng" dirty="0">
                <a:latin typeface="Arial Black" panose="020B0A04020102020204" pitchFamily="34" charset="0"/>
              </a:rPr>
            </a:br>
            <a:r>
              <a:rPr lang="ru-RU" sz="2400" b="1" u="sng" dirty="0">
                <a:latin typeface="Arial Black" panose="020B0A04020102020204" pitchFamily="34" charset="0"/>
              </a:rPr>
              <a:t>отсутствии потребления атмосферного </a:t>
            </a:r>
            <a:r>
              <a:rPr lang="en-US" sz="2400" b="1" u="sng" dirty="0">
                <a:latin typeface="Arial Black" panose="020B0A04020102020204" pitchFamily="34" charset="0"/>
              </a:rPr>
              <a:t>N2 </a:t>
            </a:r>
            <a:r>
              <a:rPr lang="ru-RU" sz="2400" b="1" u="sng" dirty="0">
                <a:latin typeface="Arial Black" panose="020B0A04020102020204" pitchFamily="34" charset="0"/>
              </a:rPr>
              <a:t>фитопланктоном </a:t>
            </a:r>
            <a:r>
              <a:rPr lang="en-US" sz="2400" b="1" u="sng" dirty="0">
                <a:latin typeface="Arial Black" panose="020B0A04020102020204" pitchFamily="34" charset="0"/>
              </a:rPr>
              <a:t>F2</a:t>
            </a:r>
            <a:endParaRPr lang="ru-RU" sz="2400" b="1" u="sng" dirty="0">
              <a:latin typeface="Arial Black" panose="020B0A040201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2D58C9-10E6-4967-A6B0-E9167764C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008063"/>
            <a:ext cx="11310937" cy="53244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Изменения минеральных концентраций форм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летний период оказывает влияние на динамику форм Р и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биомасс организмов.</a:t>
            </a:r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Малые концентрации минеральных форм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не способствуют активному  потреблению форм Р и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фитопланктоном, поэтому концентрации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возрастают в водах Средней и Южной частях моря.</a:t>
            </a:r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Северных районах (1 – 4) в летний период диапазоны изменения концентраций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Н4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выше, чем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NO2.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Повышенные колебания концентраций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NO3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водах западных районов 1 и 4  зависят от стока р. Волга, а в восточных районах 2 и 3 – от стока р. Урал.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Северных районах летние низкие концентрации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NO3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выше в западных районах, а в восточных районах концентрации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NO3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NH4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сопоставимы.</a:t>
            </a:r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 районах Средней и Южной частях моря летом концентрации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NH4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NO3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ниже, чем в Северных районах, однако они сопоставимы в западных и восточных районах.</a:t>
            </a:r>
          </a:p>
        </p:txBody>
      </p:sp>
      <p:sp>
        <p:nvSpPr>
          <p:cNvPr id="21508" name="Номер слайда 1">
            <a:extLst>
              <a:ext uri="{FF2B5EF4-FFF2-40B4-BE49-F238E27FC236}">
                <a16:creationId xmlns:a16="http://schemas.microsoft.com/office/drawing/2014/main" xmlns="" id="{25E04B95-4BDB-4450-9F8C-7BBAE1C52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002838" y="6454775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6D7751-57E4-4BCD-A9B6-9FD5BA8BF2D3}" type="slidenum">
              <a:rPr lang="ru-RU" altLang="ru-RU" sz="2800" smtClean="0">
                <a:solidFill>
                  <a:srgbClr val="FFFFFF"/>
                </a:solidFill>
                <a:latin typeface="Arial Black" panose="020B0A04020102020204" pitchFamily="34" charset="0"/>
              </a:rPr>
              <a:pPr/>
              <a:t>8</a:t>
            </a:fld>
            <a:endParaRPr lang="ru-RU" altLang="ru-RU" sz="28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1">
            <a:extLst>
              <a:ext uri="{FF2B5EF4-FFF2-40B4-BE49-F238E27FC236}">
                <a16:creationId xmlns:a16="http://schemas.microsoft.com/office/drawing/2014/main" xmlns="" id="{AACE5A57-B50D-4BF5-B3A6-41602481D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>
                <a:solidFill>
                  <a:srgbClr val="FFFFFF"/>
                </a:solidFill>
                <a:latin typeface="Arial Black" panose="020B0A04020102020204" pitchFamily="34" charset="0"/>
              </a:rPr>
              <a:t>7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881A6408-53FD-419A-B9D3-69885FB08F7E}"/>
              </a:ext>
            </a:extLst>
          </p:cNvPr>
          <p:cNvGraphicFramePr>
            <a:graphicFrameLocks noGrp="1"/>
          </p:cNvGraphicFramePr>
          <p:nvPr/>
        </p:nvGraphicFramePr>
        <p:xfrm>
          <a:off x="1182688" y="773113"/>
          <a:ext cx="10029826" cy="527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4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71313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latin typeface="Arial Black" panose="020B0A04020102020204" pitchFamily="34" charset="0"/>
                        </a:rPr>
                        <a:t>Рис. </a:t>
                      </a:r>
                      <a:r>
                        <a:rPr lang="en-US" sz="2000" dirty="0">
                          <a:latin typeface="Arial Black" panose="020B0A04020102020204" pitchFamily="34" charset="0"/>
                        </a:rPr>
                        <a:t>3</a:t>
                      </a:r>
                      <a:r>
                        <a:rPr lang="ru-RU" sz="2000" dirty="0">
                          <a:latin typeface="Arial Black" panose="020B0A04020102020204" pitchFamily="34" charset="0"/>
                        </a:rPr>
                        <a:t>. Расчетная динамика </a:t>
                      </a:r>
                      <a:r>
                        <a:rPr lang="en-US" sz="2000" dirty="0">
                          <a:latin typeface="Arial Black" panose="020B0A04020102020204" pitchFamily="34" charset="0"/>
                        </a:rPr>
                        <a:t>c</a:t>
                      </a:r>
                      <a:r>
                        <a:rPr lang="ru-RU" sz="2000" dirty="0" err="1">
                          <a:latin typeface="Arial Black" panose="020B0A04020102020204" pitchFamily="34" charset="0"/>
                        </a:rPr>
                        <a:t>уммарных</a:t>
                      </a:r>
                      <a:r>
                        <a:rPr lang="ru-RU" sz="2000" dirty="0">
                          <a:latin typeface="Arial Black" panose="020B0A04020102020204" pitchFamily="34" charset="0"/>
                        </a:rPr>
                        <a:t> концентраций </a:t>
                      </a:r>
                      <a:r>
                        <a:rPr lang="en-US" sz="2000" dirty="0" err="1">
                          <a:latin typeface="Arial Black" panose="020B0A04020102020204" pitchFamily="34" charset="0"/>
                        </a:rPr>
                        <a:t>Nmin</a:t>
                      </a:r>
                      <a:r>
                        <a:rPr lang="en-US" sz="2000" dirty="0">
                          <a:latin typeface="Arial Black" panose="020B0A04020102020204" pitchFamily="34" charset="0"/>
                        </a:rPr>
                        <a:t> (a) </a:t>
                      </a:r>
                      <a:r>
                        <a:rPr lang="ru-RU" sz="2000" dirty="0">
                          <a:latin typeface="Arial Black" panose="020B0A04020102020204" pitchFamily="34" charset="0"/>
                        </a:rPr>
                        <a:t>и  </a:t>
                      </a:r>
                    </a:p>
                    <a:p>
                      <a:r>
                        <a:rPr lang="ru-RU" sz="2000" dirty="0">
                          <a:latin typeface="Arial Black" panose="020B0A04020102020204" pitchFamily="34" charset="0"/>
                        </a:rPr>
                        <a:t>        </a:t>
                      </a:r>
                      <a:r>
                        <a:rPr lang="en-US" sz="2000" dirty="0">
                          <a:latin typeface="Arial Black" panose="020B0A04020102020204" pitchFamily="34" charset="0"/>
                        </a:rPr>
                        <a:t>DIP (</a:t>
                      </a:r>
                      <a:r>
                        <a:rPr lang="ru-RU" sz="2000" dirty="0">
                          <a:latin typeface="Arial Black" panose="020B0A04020102020204" pitchFamily="34" charset="0"/>
                        </a:rPr>
                        <a:t>б)  в период минимума летом  при учете фиксации </a:t>
                      </a:r>
                      <a:r>
                        <a:rPr lang="en-US" sz="2000" dirty="0">
                          <a:latin typeface="Arial Black" panose="020B0A04020102020204" pitchFamily="34" charset="0"/>
                        </a:rPr>
                        <a:t>N2 </a:t>
                      </a:r>
                      <a:r>
                        <a:rPr lang="ru-RU" sz="2000" dirty="0">
                          <a:latin typeface="Arial Black" panose="020B0A04020102020204" pitchFamily="34" charset="0"/>
                        </a:rPr>
                        <a:t>в  </a:t>
                      </a:r>
                    </a:p>
                    <a:p>
                      <a:r>
                        <a:rPr lang="ru-RU" sz="2000" dirty="0">
                          <a:latin typeface="Arial Black" panose="020B0A04020102020204" pitchFamily="34" charset="0"/>
                        </a:rPr>
                        <a:t>                Каспийского моря - в районах западных (1, 5, 7, 9) и </a:t>
                      </a:r>
                    </a:p>
                    <a:p>
                      <a:r>
                        <a:rPr lang="ru-RU" sz="2000" dirty="0">
                          <a:latin typeface="Arial Black" panose="020B0A04020102020204" pitchFamily="34" charset="0"/>
                        </a:rPr>
                        <a:t>                                         восточных (2, 6, 8, 10)                                                              </a:t>
                      </a:r>
                    </a:p>
                  </a:txBody>
                  <a:tcPr marL="91437" marR="91437" marT="45710" marB="4571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986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 Black" panose="020B0A04020102020204" pitchFamily="34" charset="0"/>
                        </a:rPr>
                        <a:t>                          (а)                                                 </a:t>
                      </a: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                                     </a:t>
                      </a:r>
                      <a:r>
                        <a:rPr lang="ru-RU" sz="1800" dirty="0">
                          <a:latin typeface="Arial Black" panose="020B0A04020102020204" pitchFamily="34" charset="0"/>
                        </a:rPr>
                        <a:t>  (б)</a:t>
                      </a:r>
                    </a:p>
                  </a:txBody>
                  <a:tcPr marL="91437" marR="91437"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30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702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10" marB="4571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3811" name="Рисунок 3">
            <a:extLst>
              <a:ext uri="{FF2B5EF4-FFF2-40B4-BE49-F238E27FC236}">
                <a16:creationId xmlns:a16="http://schemas.microsoft.com/office/drawing/2014/main" xmlns="" id="{C856DF28-12A0-48F4-ACCD-E96C706B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17788"/>
            <a:ext cx="4913313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Рисунок 5">
            <a:extLst>
              <a:ext uri="{FF2B5EF4-FFF2-40B4-BE49-F238E27FC236}">
                <a16:creationId xmlns:a16="http://schemas.microsoft.com/office/drawing/2014/main" xmlns="" id="{AB0A14D4-E665-4E66-B88E-8540FEB8F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2597150"/>
            <a:ext cx="49085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5758</TotalTime>
  <Words>3623</Words>
  <Application>Microsoft Office PowerPoint</Application>
  <PresentationFormat>Произвольный</PresentationFormat>
  <Paragraphs>662</Paragraphs>
  <Slides>23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Ретро</vt:lpstr>
      <vt:lpstr>2_Специальное оформление</vt:lpstr>
      <vt:lpstr>1_Специальное оформление</vt:lpstr>
      <vt:lpstr>Специальное оформление</vt:lpstr>
      <vt:lpstr>     Роль атмосферного азота в питании водорослей Cyanophytes в экосистеме Каспийского моря: оценка с помощью CNPSi-модели </vt:lpstr>
      <vt:lpstr>Презентация PowerPoint</vt:lpstr>
      <vt:lpstr>Tаблица 1. Количество групп синезеленых в отделе Cyanophites в разных акваториях Каспия (1 – морские, 2 – солоноватоводные, 3 – солоноватоводно-пресноводные, 4 – пресноводные, 5 –прочие) [3 - Каспийское море.., 1985]</vt:lpstr>
      <vt:lpstr>Презентация PowerPoint</vt:lpstr>
      <vt:lpstr>Презентация PowerPoint</vt:lpstr>
      <vt:lpstr>Презентация PowerPoint</vt:lpstr>
      <vt:lpstr>Презентация PowerPoint</vt:lpstr>
      <vt:lpstr>Комментарии изменений концентраций минеральных форм N при отсутствии потребления атмосферного N2 фитопланктоном F2</vt:lpstr>
      <vt:lpstr>Презентация PowerPoint</vt:lpstr>
      <vt:lpstr>Презентация PowerPoint</vt:lpstr>
      <vt:lpstr> Таблица 2. Значения отношений Nmin:DIP в водах районов 1 – 10             Каспийского моря при развитии N–фиксации  (перед и             над чертой – районы запада, за и под чертой – востока.  </vt:lpstr>
      <vt:lpstr>Презентация PowerPoint</vt:lpstr>
      <vt:lpstr>Презентация PowerPoint</vt:lpstr>
      <vt:lpstr>Таблица 3. Значения N фиксации (NФ) Cyanophites для отдельных месяцев  (с мая по декабрь) по районам Каспийского моря и суммарно за год</vt:lpstr>
      <vt:lpstr>Презентация PowerPoint</vt:lpstr>
      <vt:lpstr>Таблица 4. Количество потребленных форм N и Р Cyanophites за год в разных районах Каспийского моря (выше и ниже черты – соответственно без и с фиксацией N) </vt:lpstr>
      <vt:lpstr>Изменения в соотношениях потребляемых Nmin/Pdis при отсутствии фиксации N и при ее учете в  западных и восточных районах Каспия</vt:lpstr>
      <vt:lpstr> Выводы по результатам исследований</vt:lpstr>
      <vt:lpstr> Выводы по результатам исследований</vt:lpstr>
      <vt:lpstr> Выводы по результатам исследований</vt:lpstr>
      <vt:lpstr> Выводы по результатам исследований</vt:lpstr>
      <vt:lpstr> Выводы по результатам исследований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КИНЕТИЧЕСКИЕ ПАРАМЕТРЫ БПК, ХАРАКТЕРИЗУЮЩИЕ  ДЛИТЕЛЬНЫЕ ОПЫТЫ С ВОДОЙ ИЗ ОНЕЖСКОГО ОЗЕРА</dc:title>
  <dc:creator>MZobkova</dc:creator>
  <cp:lastModifiedBy>OIT</cp:lastModifiedBy>
  <cp:revision>399</cp:revision>
  <dcterms:created xsi:type="dcterms:W3CDTF">2019-10-19T16:43:14Z</dcterms:created>
  <dcterms:modified xsi:type="dcterms:W3CDTF">2022-04-13T11:46:41Z</dcterms:modified>
</cp:coreProperties>
</file>