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968" r:id="rId2"/>
    <p:sldMasterId id="2147483844" r:id="rId3"/>
  </p:sldMasterIdLst>
  <p:notesMasterIdLst>
    <p:notesMasterId r:id="rId40"/>
  </p:notesMasterIdLst>
  <p:sldIdLst>
    <p:sldId id="256" r:id="rId4"/>
    <p:sldId id="258" r:id="rId5"/>
    <p:sldId id="289" r:id="rId6"/>
    <p:sldId id="290" r:id="rId7"/>
    <p:sldId id="331" r:id="rId8"/>
    <p:sldId id="307" r:id="rId9"/>
    <p:sldId id="308" r:id="rId10"/>
    <p:sldId id="262" r:id="rId11"/>
    <p:sldId id="259" r:id="rId12"/>
    <p:sldId id="257" r:id="rId13"/>
    <p:sldId id="303" r:id="rId14"/>
    <p:sldId id="311" r:id="rId15"/>
    <p:sldId id="312" r:id="rId16"/>
    <p:sldId id="292" r:id="rId17"/>
    <p:sldId id="330" r:id="rId18"/>
    <p:sldId id="319" r:id="rId19"/>
    <p:sldId id="320" r:id="rId20"/>
    <p:sldId id="302" r:id="rId21"/>
    <p:sldId id="301" r:id="rId22"/>
    <p:sldId id="300" r:id="rId23"/>
    <p:sldId id="304" r:id="rId24"/>
    <p:sldId id="332" r:id="rId25"/>
    <p:sldId id="277" r:id="rId26"/>
    <p:sldId id="278" r:id="rId27"/>
    <p:sldId id="281" r:id="rId28"/>
    <p:sldId id="282" r:id="rId29"/>
    <p:sldId id="325" r:id="rId30"/>
    <p:sldId id="305" r:id="rId31"/>
    <p:sldId id="279" r:id="rId32"/>
    <p:sldId id="280" r:id="rId33"/>
    <p:sldId id="283" r:id="rId34"/>
    <p:sldId id="284" r:id="rId35"/>
    <p:sldId id="285" r:id="rId36"/>
    <p:sldId id="286" r:id="rId37"/>
    <p:sldId id="287" r:id="rId38"/>
    <p:sldId id="288" r:id="rId39"/>
  </p:sldIdLst>
  <p:sldSz cx="12192000" cy="6858000"/>
  <p:notesSz cx="9144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o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00"/>
    <a:srgbClr val="152633"/>
    <a:srgbClr val="172A39"/>
    <a:srgbClr val="FF0000"/>
    <a:srgbClr val="E52A05"/>
    <a:srgbClr val="A50021"/>
    <a:srgbClr val="E92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2" autoAdjust="0"/>
    <p:restoredTop sz="88023" autoAdjust="0"/>
  </p:normalViewPr>
  <p:slideViewPr>
    <p:cSldViewPr snapToGrid="0">
      <p:cViewPr varScale="1">
        <p:scale>
          <a:sx n="61" d="100"/>
          <a:sy n="61" d="100"/>
        </p:scale>
        <p:origin x="-608" y="-56"/>
      </p:cViewPr>
      <p:guideLst>
        <p:guide orient="horz" pos="2160"/>
        <p:guide pos="3847"/>
      </p:guideLst>
    </p:cSldViewPr>
  </p:slideViewPr>
  <p:outlineViewPr>
    <p:cViewPr>
      <p:scale>
        <a:sx n="33" d="100"/>
        <a:sy n="33" d="100"/>
      </p:scale>
      <p:origin x="0" y="-1355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122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G:\&#1050;&#1086;&#1085;&#1092;&#1077;&#1088;&#1077;&#1085;&#1094;&#1080;&#1080;\&#1055;&#1077;&#1090;&#1088;&#1086;&#1079;&#1072;&#1074;&#1086;&#1076;&#1089;&#1082;%202021\&#1054;&#1042;%20&#1074;%20&#1054;&#1085;&#1077;&#1075;&#1077;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G:\&#1050;&#1086;&#1085;&#1092;&#1077;&#1088;&#1077;&#1085;&#1094;&#1080;&#1080;\&#1055;&#1077;&#1090;&#1088;&#1086;&#1079;&#1072;&#1074;&#1086;&#1076;&#1089;&#1082;%202021\&#1054;&#1042;%20&#1074;%20&#1054;&#1085;&#1077;&#1075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66648481096439"/>
          <c:y val="4.0474391120237631E-2"/>
          <c:w val="0.44094004367210332"/>
          <c:h val="0.80409597752775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Среднее!$L$13</c:f>
              <c:strCache>
                <c:ptCount val="1"/>
                <c:pt idx="0">
                  <c:v>ЦП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Среднее!$N$3:$O$3</c:f>
              <c:strCache>
                <c:ptCount val="2"/>
                <c:pt idx="0">
                  <c:v>Первая стадия</c:v>
                </c:pt>
                <c:pt idx="1">
                  <c:v>Линейная стадия</c:v>
                </c:pt>
              </c:strCache>
            </c:strRef>
          </c:cat>
          <c:val>
            <c:numRef>
              <c:f>Среднее!$N$13:$O$13</c:f>
              <c:numCache>
                <c:formatCode>0.000</c:formatCode>
                <c:ptCount val="2"/>
                <c:pt idx="0">
                  <c:v>0.10250000000000001</c:v>
                </c:pt>
                <c:pt idx="1">
                  <c:v>1.4231249999999999E-2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06-47F0-82FA-21CB23C7DC52}"/>
            </c:ext>
          </c:extLst>
        </c:ser>
        <c:ser>
          <c:idx val="1"/>
          <c:order val="1"/>
          <c:tx>
            <c:strRef>
              <c:f>Среднее!$L$15</c:f>
              <c:strCache>
                <c:ptCount val="1"/>
                <c:pt idx="0">
                  <c:v>ПхГ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Среднее!$N$3:$O$3</c:f>
              <c:strCache>
                <c:ptCount val="2"/>
                <c:pt idx="0">
                  <c:v>Первая стадия</c:v>
                </c:pt>
                <c:pt idx="1">
                  <c:v>Линейная стадия</c:v>
                </c:pt>
              </c:strCache>
            </c:strRef>
          </c:cat>
          <c:val>
            <c:numRef>
              <c:f>Среднее!$N$15:$O$15</c:f>
              <c:numCache>
                <c:formatCode>0.000</c:formatCode>
                <c:ptCount val="2"/>
                <c:pt idx="0">
                  <c:v>4.9333333333333333E-2</c:v>
                </c:pt>
                <c:pt idx="1">
                  <c:v>2.0566666666666667E-2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06-47F0-82FA-21CB23C7DC52}"/>
            </c:ext>
          </c:extLst>
        </c:ser>
        <c:ser>
          <c:idx val="2"/>
          <c:order val="2"/>
          <c:tx>
            <c:strRef>
              <c:f>Среднее!$L$17</c:f>
              <c:strCache>
                <c:ptCount val="1"/>
                <c:pt idx="0">
                  <c:v>КГ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Среднее!$N$3:$O$3</c:f>
              <c:strCache>
                <c:ptCount val="2"/>
                <c:pt idx="0">
                  <c:v>Первая стадия</c:v>
                </c:pt>
                <c:pt idx="1">
                  <c:v>Линейная стадия</c:v>
                </c:pt>
              </c:strCache>
            </c:strRef>
          </c:cat>
          <c:val>
            <c:numRef>
              <c:f>Среднее!$N$17:$O$17</c:f>
              <c:numCache>
                <c:formatCode>0.000</c:formatCode>
                <c:ptCount val="2"/>
                <c:pt idx="0">
                  <c:v>0.128275</c:v>
                </c:pt>
                <c:pt idx="1">
                  <c:v>1.9900000000000001E-2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06-47F0-82FA-21CB23C7DC52}"/>
            </c:ext>
          </c:extLst>
        </c:ser>
        <c:ser>
          <c:idx val="3"/>
          <c:order val="3"/>
          <c:tx>
            <c:strRef>
              <c:f>Среднее!$L$21</c:f>
              <c:strCache>
                <c:ptCount val="1"/>
                <c:pt idx="0">
                  <c:v>ПГ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Среднее!$N$3:$O$3</c:f>
              <c:strCache>
                <c:ptCount val="2"/>
                <c:pt idx="0">
                  <c:v>Первая стадия</c:v>
                </c:pt>
                <c:pt idx="1">
                  <c:v>Линейная стадия</c:v>
                </c:pt>
              </c:strCache>
            </c:strRef>
          </c:cat>
          <c:val>
            <c:numRef>
              <c:f>Среднее!$N$21:$O$21</c:f>
              <c:numCache>
                <c:formatCode>0.000</c:formatCode>
                <c:ptCount val="2"/>
                <c:pt idx="0">
                  <c:v>0.14881111111111112</c:v>
                </c:pt>
                <c:pt idx="1">
                  <c:v>2.388888888888889E-2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06-47F0-82FA-21CB23C7DC52}"/>
            </c:ext>
          </c:extLst>
        </c:ser>
        <c:ser>
          <c:idx val="4"/>
          <c:order val="4"/>
          <c:tx>
            <c:strRef>
              <c:f>Среднее!$L$19</c:f>
              <c:strCache>
                <c:ptCount val="1"/>
                <c:pt idx="0">
                  <c:v>РШ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Среднее!$N$3:$O$3</c:f>
              <c:strCache>
                <c:ptCount val="2"/>
                <c:pt idx="0">
                  <c:v>Первая стадия</c:v>
                </c:pt>
                <c:pt idx="1">
                  <c:v>Линейная стадия</c:v>
                </c:pt>
              </c:strCache>
            </c:strRef>
          </c:cat>
          <c:val>
            <c:numRef>
              <c:f>Среднее!$N$19:$O$19</c:f>
              <c:numCache>
                <c:formatCode>0.000</c:formatCode>
                <c:ptCount val="2"/>
                <c:pt idx="0">
                  <c:v>0.27656999999999998</c:v>
                </c:pt>
                <c:pt idx="1">
                  <c:v>2.4454E-2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06-47F0-82FA-21CB23C7D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30944"/>
        <c:axId val="42105024"/>
      </c:barChart>
      <c:catAx>
        <c:axId val="7893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05024"/>
        <c:crosses val="autoZero"/>
        <c:auto val="1"/>
        <c:lblAlgn val="ctr"/>
        <c:lblOffset val="100"/>
        <c:noMultiLvlLbl val="0"/>
      </c:catAx>
      <c:valAx>
        <c:axId val="421050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400" b="1" dirty="0">
                    <a:solidFill>
                      <a:schemeClr val="tx1"/>
                    </a:solidFill>
                  </a:rPr>
                  <a:t>Скорость окисления ОВ,  мгО</a:t>
                </a:r>
                <a:r>
                  <a:rPr lang="ru-RU" sz="24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/(л*сутки)</a:t>
                </a:r>
              </a:p>
            </c:rich>
          </c:tx>
          <c:layout>
            <c:manualLayout>
              <c:xMode val="edge"/>
              <c:yMode val="edge"/>
              <c:x val="4.1000410734857145E-3"/>
              <c:y val="0.165389603642987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93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326988613046682"/>
          <c:y val="6.13726883683956E-2"/>
          <c:w val="9.7108717123276886E-2"/>
          <c:h val="0.636234078816183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78991661675708"/>
          <c:y val="3.6720345407618406E-2"/>
          <c:w val="0.67896884376111288"/>
          <c:h val="0.845457765462663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1B-4CFF-9439-42B613EB2FC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1B-4CFF-9439-42B613EB2FC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1B-4CFF-9439-42B613EB2FC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1B-4CFF-9439-42B613EB2FC8}"/>
              </c:ext>
            </c:extLst>
          </c:dPt>
          <c:cat>
            <c:strRef>
              <c:f>Среднее!$Z$5:$Z$9</c:f>
              <c:strCache>
                <c:ptCount val="5"/>
                <c:pt idx="0">
                  <c:v>ЦП</c:v>
                </c:pt>
                <c:pt idx="1">
                  <c:v>ПхГ</c:v>
                </c:pt>
                <c:pt idx="2">
                  <c:v>КГ</c:v>
                </c:pt>
                <c:pt idx="3">
                  <c:v>РШ</c:v>
                </c:pt>
                <c:pt idx="4">
                  <c:v>ПГ</c:v>
                </c:pt>
              </c:strCache>
            </c:strRef>
          </c:cat>
          <c:val>
            <c:numRef>
              <c:f>Среднее!$AA$5:$AA$9</c:f>
              <c:numCache>
                <c:formatCode>0.000</c:formatCode>
                <c:ptCount val="5"/>
                <c:pt idx="0">
                  <c:v>0.3918888888888889</c:v>
                </c:pt>
                <c:pt idx="1">
                  <c:v>0.32899999999999996</c:v>
                </c:pt>
                <c:pt idx="2">
                  <c:v>0.15075</c:v>
                </c:pt>
                <c:pt idx="3">
                  <c:v>0.20229</c:v>
                </c:pt>
                <c:pt idx="4">
                  <c:v>0.15853333333333333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11B-4CFF-9439-42B613EB2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7"/>
        <c:axId val="87479808"/>
        <c:axId val="42074112"/>
      </c:barChart>
      <c:catAx>
        <c:axId val="8747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74112"/>
        <c:crosses val="autoZero"/>
        <c:auto val="1"/>
        <c:lblAlgn val="ctr"/>
        <c:lblOffset val="100"/>
        <c:noMultiLvlLbl val="0"/>
      </c:catAx>
      <c:valAx>
        <c:axId val="42074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k,</a:t>
                </a:r>
                <a:r>
                  <a:rPr lang="en-US" sz="24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b="1" baseline="0" dirty="0">
                    <a:solidFill>
                      <a:schemeClr val="tx1"/>
                    </a:solidFill>
                  </a:rPr>
                  <a:t>сутки</a:t>
                </a:r>
                <a:r>
                  <a:rPr lang="ru-RU" sz="2400" b="1" baseline="30000" dirty="0">
                    <a:solidFill>
                      <a:schemeClr val="tx1"/>
                    </a:solidFill>
                  </a:rPr>
                  <a:t>-1</a:t>
                </a:r>
              </a:p>
            </c:rich>
          </c:tx>
          <c:layout>
            <c:manualLayout>
              <c:xMode val="edge"/>
              <c:yMode val="edge"/>
              <c:x val="3.9151182472816987E-2"/>
              <c:y val="0.268537247892202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47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0.85718</cdr:x>
      <cdr:y>0.8719</cdr:y>
    </cdr:from>
    <cdr:to>
      <cdr:x>0.97403</cdr:x>
      <cdr:y>1</cdr:y>
    </cdr:to>
    <cdr:sp macro="" textlink="">
      <cdr:nvSpPr>
        <cdr:cNvPr id="2" name="Номер слайда 2">
          <a:extLst xmlns:a="http://schemas.openxmlformats.org/drawingml/2006/main">
            <a:ext uri="{FF2B5EF4-FFF2-40B4-BE49-F238E27FC236}">
              <a16:creationId xmlns:a16="http://schemas.microsoft.com/office/drawing/2014/main" xmlns="" id="{15016FCE-D144-41F6-86CC-E1CAA37EF597}"/>
            </a:ext>
          </a:extLst>
        </cdr:cNvPr>
        <cdr:cNvSpPr>
          <a:spLocks xmlns:a="http://schemas.openxmlformats.org/drawingml/2006/main" noGrp="1" noChangeArrowheads="1"/>
        </cdr:cNvSpPr>
      </cdr:nvSpPr>
      <cdr:spPr bwMode="auto">
        <a:xfrm xmlns:a="http://schemas.openxmlformats.org/drawingml/2006/main">
          <a:off x="9618741" y="5528777"/>
          <a:ext cx="1311215" cy="81229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r" rtl="0" eaLnBrk="1" fontAlgn="base" hangingPunct="1">
            <a:spcBef>
              <a:spcPct val="0"/>
            </a:spcBef>
            <a:spcAft>
              <a:spcPct val="0"/>
            </a:spcAft>
            <a:defRPr sz="1000" kern="120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endParaRPr lang="ru-RU" altLang="ru-RU" sz="2800" dirty="0">
            <a:solidFill>
              <a:srgbClr val="FFFFF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7957855-1196-46E9-B55F-B206FD2E8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2A36B0-789B-4854-AA27-5DF12CD317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03826C-E249-4A98-8F85-238C55DD1938}" type="datetimeFigureOut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4633D9E5-A855-43B6-8020-B9ECF22F8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69AFE7-97BD-4A07-920B-87F46246EC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0EC609-1B03-4119-8FC6-D19AA9BDD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6ECF48-57E5-48D9-BD86-0431D063F2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695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6ECF48-57E5-48D9-BD86-0431D063F22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132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6ECF48-57E5-48D9-BD86-0431D063F22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31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xmlns="" id="{30DEE541-C85B-4B3F-A010-D0701842DF0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xmlns="" id="{A70DDE31-0F89-49A7-84FC-FD3A10B80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xmlns="" id="{52829A8E-D2FE-48D6-9F74-5FBFAB44D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B63DC2-C23C-4FAC-992E-EF1C2AFCDA1F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010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6ECF48-57E5-48D9-BD86-0431D063F224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17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C1D113E-EA9E-46FD-A5E3-7E71819CB959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A3A0109E-5A81-4C95-A930-41EA0A0D80F7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xmlns="" id="{FECCD37A-6814-4AD4-9AE5-C7D28C672F0E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DC7D691-233E-4C02-8838-0D5A69C1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FA0A1-2628-4A58-BB0E-42C9FB2EC340}" type="datetime1">
              <a:rPr lang="ru-RU" smtClean="0"/>
              <a:t>13.04.2022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E79EA13-911B-4C12-BD84-94CDD492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B300946-83DB-41C2-A7C9-463B019E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8FD7-F38D-4A56-9519-BBD1515AF3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647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C6E414-EF05-4F6A-A7A4-91E66C4C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ED61D-5E2F-403B-9700-7ECA11CBAD9F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DFF282-03A8-4DF3-885D-1CE8401F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AA1645-0FF0-450B-B356-E23E5501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A6BB0-9E08-4BDC-A220-A8CC80533B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05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73368D1-47FB-4DDC-BF87-030A01282E8D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46B6B011-3523-41D9-8B32-4B8036D5BB48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84422E48-6DC9-41E1-A6B5-0479C340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CD35-4A9D-4BF3-8A8E-7A279D8DE215}" type="datetime1">
              <a:rPr lang="ru-RU" smtClean="0"/>
              <a:t>13.04.2022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DB68C77-E8DD-4368-879F-4E59769D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83F4C38-9D44-4E92-B07A-C006114F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B73E-9A5D-4A71-A51E-80F5ABA338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875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A03CD8-EFC6-4431-9C79-B122682FA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A08270D-A880-4671-A5E5-AD636B853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1B7E1A-0869-4E46-B07D-DA73A288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ADC2-089C-4C33-BFC9-07C81725DD28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61A7E4-EBE7-4606-B7BD-1F672865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BEDD88-6241-4A57-A2F6-E4B45040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187D-C7B4-45E7-9D3B-18740E20C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3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A05A1F-0203-4F8A-9256-9D1DDDDC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1A7B8E-E53F-4C03-89A6-C62394642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7C6985-38DA-4A44-A2E5-41FB29FA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C1F1-2DE1-4B39-A9EC-454ED3D8869D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20473D-2D3B-4D1D-B0EF-FBDA74DA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9BC746-30AB-4F4E-B749-65EB2F71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187D-C7B4-45E7-9D3B-18740E20C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97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F59B4-576C-495E-A369-9EBBB399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620BE8-8701-4992-B34F-06392A322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76B993-E3B7-42E9-A464-9DDFBF5D2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459B-B718-4079-BA49-EF8BDECC77E0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9EE570-C5C3-4FA3-BAE7-A950F7C5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E92A65-8EE4-419C-9214-4BBF8FB0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187D-C7B4-45E7-9D3B-18740E20C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28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E449E3-7BE8-4512-9139-780EB450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FA17D0-AABC-4762-9AED-8A86243AD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CCA4C4-81D7-4B7E-B62A-915CAD9BA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E2CB56E-B92C-484D-A416-1E75EB3E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3D94-C29F-46F8-A6BC-99FDD61F5F4E}" type="datetime1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4D2D9ED-D96F-4606-B8CE-A1BCFCA6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9F95A3-7333-4900-AADB-465DC64E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187D-C7B4-45E7-9D3B-18740E20C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5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C3B0FA-339C-4410-9C36-37C49883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A5ABE1-1410-47F9-BE3C-4497DE274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9364E44-EE2B-4721-821B-118997504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6CD6F41-C63E-47F3-8710-41A2E2E37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8D265F8-C6BE-4B31-B19C-D28849C54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9FFE097-898B-4AB0-B7DE-26064D89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6A1C-74CD-43A7-A947-BD164C87988B}" type="datetime1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1075886-98BA-4FBB-95B6-49298ACC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E16F2F3-08EB-42EF-B666-A3675CA3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187D-C7B4-45E7-9D3B-18740E20C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09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613BBA-D8B1-49B4-B5B8-CF316D35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B927A8-AAFD-47B1-A744-5F3CA33C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1A36-239F-4947-A034-8E49C9E796BA}" type="datetime1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890EF95-81F7-4600-9FE5-F139B9E5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31C2E9-5F6B-4260-957E-B9D42413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187D-C7B4-45E7-9D3B-18740E20C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3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3825CBF-9747-44C4-8CDB-A9D3FCF6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5E5B-5B6B-49E4-9B1A-B20951D3728B}" type="datetime1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A2DAB65-A484-4D45-B102-9EE14541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D7D7ED0-CC66-4C92-AF43-EF8A6334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187D-C7B4-45E7-9D3B-18740E20C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06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E92260-558A-4057-9A06-077DB7D7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3AEB2B-0270-40E4-9C9A-E34414A2A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27A1462-9386-4AD9-A958-C16837DEB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0C9555-56A5-4A7F-931B-911C19620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20E9-E7FD-4671-9F78-741A77B2037E}" type="datetime1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95AC398-D7B1-4AFA-806D-444D06C6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213EEC-09F7-42D1-8C48-435F39C2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187D-C7B4-45E7-9D3B-18740E20C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3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ACEE88-D257-483E-9E9F-38AB5575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49B9B-DB86-4FE1-B7F8-B91274F2CF5B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C6E624-2634-4AF1-A0EF-24CB470E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CC8D5-FC7A-4127-9E1B-30966160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9C13-31E4-43A2-B028-93372D03C4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8683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38551A-FFBF-4AA6-9A64-DD2212FD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0111CA0-8E95-45DE-A276-6C0B1EA0C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AB61DC2-C728-45C3-82EA-0F36F33CA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F03275-FD9C-4C2A-B85F-E7D041F8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70EC-A745-4BDF-A923-B28D103458BD}" type="datetime1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FB9FA0-2EC6-4F56-AC7F-43E615FE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C8494E-FD4D-4046-BF99-3EF05724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187D-C7B4-45E7-9D3B-18740E20C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61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4A8652-7DC9-40BA-850C-814DEB56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73E37DE-25A7-42E8-A26E-4387FA6DF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16338B-611E-4D89-BD0D-B44B0BD1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AC3-E939-4009-BB11-33FD2AED1EF0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C39C98-A9EF-4D83-8D38-E4C4B9D7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B03693-B118-4242-ADA1-F4D530FD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187D-C7B4-45E7-9D3B-18740E20C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10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2B2204F-59FF-4294-AFD3-6F7DE7E54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623D4F6-FA55-4458-8E12-2D38766D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6F99ED-AE3C-4CFD-8FB6-0E27D08E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07E1-0E99-4884-B9BE-3EC14C021177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1F8DE2-EAAA-4458-951D-EB849FA5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3D21B8-AD7F-43AA-8A37-B6B7F162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187D-C7B4-45E7-9D3B-18740E20C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26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482112-303D-4F63-BAE6-4C9FA6ED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AF93-B6F8-4DF3-85DB-5FCCDCCDB26F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F1F5E3-C661-4881-B0DD-EFA01D92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64851C-9681-4647-B268-222736B1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4CDD4-F2D3-42AB-AD5D-2B38C43A4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33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AFC4EB-D5EE-4772-BE45-FF753C24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11228-1B7F-4A24-9747-794F710B03F3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B3AC34-ECF9-4306-999F-FF26994F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CE16EA-5F4E-455C-BAB0-E10AC278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6196-0E91-4558-858B-A8DBAF45C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53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DF95F1-CFC7-4EAD-BDF6-2B312DC2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34CAD-54C9-4E1F-9962-CEE302F7CBA1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2136F1-02C9-4B53-9E0A-DFA8D05A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0FD890-175E-40E9-BC48-F05D1295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BD5CC-3D9F-44D9-97D2-A9382F27E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54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E4F5A00C-5874-4A49-A487-DED28A4E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EE8BB-5CDE-4D1E-8A4B-F70A146F02D1}" type="datetime1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7145D51A-684D-427F-A971-96473F2D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5217CC2-9E13-4D92-B464-0F4DD4D2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A8C59-0B8F-445B-A612-2C50328E7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20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3BE7168A-3421-446D-A438-4161DD15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B131-9D59-44F3-8B4F-EF7B2979EF9D}" type="datetime1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49861C97-357B-4FED-9BF1-2C490E3F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3CCC7F57-B586-4B31-AC06-91181040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0B643-CDFB-4EF2-ADDB-CF4CEACF2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23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7CBA7888-6B30-4E07-82AB-D53194FB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D44D-4905-4E6E-B76F-A4FD981C6C09}" type="datetime1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99B63E42-BCEB-4504-8B81-BB3F7E7C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FF0BE27E-2ED1-4984-B6F8-3AFEDBAC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8402E-B7BA-4089-9B78-EC56316C2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6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91C4AB25-7721-4E22-9F6E-F7B1DDD7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752C-9917-4727-8372-9466BA8E2353}" type="datetime1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4F6168DB-70B3-4DE5-8DCC-74DDAEF5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F1F0141B-3F1D-40FB-A0D3-279AF332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772F4-1AAD-4F2B-8192-36239704E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7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21567BA-76A8-4ECB-92DD-6CA0939A6ABA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D0E0BFF7-11FE-4115-9A49-ED5F359C8911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xmlns="" id="{8224B86D-2FD1-4517-A17E-9E0A735AA50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0E95B67-53FB-4B69-820D-9F916233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7128B-FC19-49A2-94C2-F2B6A3CE96B1}" type="datetime1">
              <a:rPr lang="ru-RU" smtClean="0"/>
              <a:t>13.04.2022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1FF0FA9-547E-4BED-A954-48B4E538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B7FE257-8CE8-4311-B220-946AE289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BE57-BADE-4D7F-8470-8E7695F526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9676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0D9281D7-3F85-4E44-A2A7-A71DB198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43D3-E88B-4661-8E14-693568BEC937}" type="datetime1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483934C-5927-48AE-B3E5-2168499B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B7567A9B-C39A-4EC9-84F2-833B8483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43918-4310-4F1F-802D-EA4E8155A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7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D38D2EAF-173E-474C-A844-05B9B027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D39A-F609-446C-9549-8E1A95ABC69E}" type="datetime1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DA87374-DDA1-4BB5-B6C2-BCFD494D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844CD9C-DE1D-4F45-9ED0-F41B37AE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88894-C3AA-4BD5-A87B-35B423E39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06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C63CE0-6345-402B-B924-23EDBA3A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46AE-6175-4A69-BEE7-9F2FD430BDB4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24AB9D-A529-45C2-8DDF-DB05770C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EFB1AC-0699-485F-BCF6-198F404B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070B-3217-4E7E-BA2B-FDA08A89E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62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E50F16-43A1-4127-907B-51BA1BF1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A5F1-4223-41D8-AA18-C5D0429687E0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A7E4E3-A9DE-42A3-A251-A84D99BB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3324F2-1C3F-4FA2-86C5-93363F8A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A1CF4-49EA-489B-9BDC-AE4C4CEDE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0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4D1EA6E-CBDF-48CE-AFDC-68C2BAB0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B5470-3151-43E6-8C34-4274152A2E00}" type="datetime1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66EDB10-97C2-481B-B2EC-043E93F0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CEB440F-A0E9-49F0-9E6A-DE6AF44E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13C6-9A8F-40EB-9120-8DA17631AD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38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62AB97F-90B0-4044-B5D6-088F2550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A5A41-762C-4011-AF41-E86F68358DC1}" type="datetime1">
              <a:rPr lang="ru-RU" smtClean="0"/>
              <a:t>13.04.2022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812D890-5177-4D1B-9841-988E9B95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91585A1-A90D-4C0C-8F45-9AEC9253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5FD7-225D-4BF7-9FCD-0249517120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31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54C4ECB0-F5D8-4D05-8BCC-11ACD613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DD6D-88C2-4F15-B5AD-805D56CFCDC3}" type="datetime1">
              <a:rPr lang="ru-RU" smtClean="0"/>
              <a:t>13.04.2022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B53F04B-0080-4814-82B5-2C24332B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FB52633-A261-4AB5-8B6A-F9A47BA1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1F29-6AA5-4876-8C3D-6D789A3600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221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552EF59C-9F13-409A-BB07-9309B434718A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1224879-EFFC-40A7-A823-300C1F3CA3EC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xmlns="" id="{9E4494CD-8DC4-4686-8920-DCC2F73E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57A3-8682-44BE-AE15-A0C70603469E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B422E2C4-00FD-40E0-B5B5-35CF8DFC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25ED03B5-6F85-496E-90AD-57249F285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D3E3-3AA4-4B24-93E8-E21B0E953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717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D1BC031C-FD43-46AE-B6BD-328BDB82AE77}"/>
              </a:ext>
            </a:extLst>
          </p:cNvPr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9428B781-F73E-41F6-9707-A67D574FAB7D}"/>
              </a:ext>
            </a:extLst>
          </p:cNvPr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E5103365-02E9-4ED6-8096-E30F6D885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AAAAF72-FDCA-4556-9D7D-F7A26985EDB0}" type="datetime1">
              <a:rPr lang="ru-RU" smtClean="0"/>
              <a:t>13.04.2022</a:t>
            </a:fld>
            <a:endParaRPr 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4BD3FAA9-5540-45EB-BC63-9F9D1AFD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08D58F74-2B9D-4C4A-AC40-DE726CCA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2B6B16-9A34-441F-B10F-CCF22E927F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087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8BA91864-5092-45E7-BBB6-42C7800ED077}"/>
              </a:ext>
            </a:extLst>
          </p:cNvPr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CEF2B6F-4530-429F-A0FF-22329C9E870C}"/>
              </a:ext>
            </a:extLst>
          </p:cNvPr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60BE6F07-ADBC-43FD-AFB0-408C9262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00C6E-5154-41AE-A49E-8A9800827521}" type="datetime1">
              <a:rPr lang="ru-RU" smtClean="0"/>
              <a:t>13.04.2022</a:t>
            </a:fld>
            <a:endParaRPr 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BD44D701-A49D-485A-B5BC-CDDA81B6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283B90CE-F633-4EC4-8848-F332B6C1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01DF-AD2C-4B90-B4E1-325158CCAB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26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CEFED7-8DA0-4CA2-AED3-CDCAE7A2D7ED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E215BED-9B13-4D40-8D1A-FCEED51A6FC3}"/>
              </a:ext>
            </a:extLst>
          </p:cNvPr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D224EB-226D-4815-A8EF-A5E71395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xmlns="" id="{2D35D774-AF00-4241-9AC7-C7D6E071C0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896105-3369-492C-A765-500097C67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BF2A82-6EEF-41A2-B08B-71A19FE3F5B7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F75B8B-4E02-4F54-B67A-3EC99E2D6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922A45-E366-4B74-B2F9-B4EE4FBD5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2D4575-E714-443D-BF97-F7F8C46E91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ADE8357-D7D5-474B-AF7B-F3B9570971B1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46" r:id="rId2"/>
    <p:sldLayoutId id="2147483963" r:id="rId3"/>
    <p:sldLayoutId id="2147483947" r:id="rId4"/>
    <p:sldLayoutId id="2147483948" r:id="rId5"/>
    <p:sldLayoutId id="2147483949" r:id="rId6"/>
    <p:sldLayoutId id="2147483964" r:id="rId7"/>
    <p:sldLayoutId id="2147483965" r:id="rId8"/>
    <p:sldLayoutId id="2147483966" r:id="rId9"/>
    <p:sldLayoutId id="2147483950" r:id="rId10"/>
    <p:sldLayoutId id="2147483967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9C4E1C-79E3-45D0-89AE-6A9F2D4B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944"/>
            <a:ext cx="10515600" cy="94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Исследуемые акватории Онежского озера (год, сезон, отбор проб воды)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2CF8B8-3224-43B4-A1D2-83B16DD38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0500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1. Центральный плес (ЦП): 2012 – в(1); 2013 – з, л, о (2), в(1);</a:t>
            </a:r>
          </a:p>
          <a:p>
            <a:pPr lvl="0"/>
            <a:r>
              <a:rPr lang="ru-RU" dirty="0"/>
              <a:t>    2016 – в (2), о (1); 2017 – з, в (1).</a:t>
            </a:r>
          </a:p>
          <a:p>
            <a:pPr lvl="0"/>
            <a:r>
              <a:rPr lang="ru-RU" dirty="0"/>
              <a:t>2. </a:t>
            </a:r>
            <a:r>
              <a:rPr lang="ru-RU" dirty="0" err="1"/>
              <a:t>Пухтинская</a:t>
            </a:r>
            <a:r>
              <a:rPr lang="ru-RU" dirty="0"/>
              <a:t> губа (</a:t>
            </a:r>
            <a:r>
              <a:rPr lang="ru-RU" dirty="0" err="1"/>
              <a:t>ПхТ</a:t>
            </a:r>
            <a:r>
              <a:rPr lang="ru-RU" dirty="0"/>
              <a:t>): 2013 – в, л, о (1).</a:t>
            </a:r>
          </a:p>
          <a:p>
            <a:pPr lvl="0"/>
            <a:r>
              <a:rPr lang="ru-RU" dirty="0"/>
              <a:t>3. Кондопожская губа (КГ): 2013 – з, л, о (2).</a:t>
            </a:r>
          </a:p>
          <a:p>
            <a:pPr lvl="0"/>
            <a:r>
              <a:rPr lang="ru-RU" dirty="0"/>
              <a:t>4. Устье р. Шуи (РШ): 2013 – з, в, л, о; 2016 – з, в; 2017 – з, в (1).</a:t>
            </a:r>
          </a:p>
          <a:p>
            <a:pPr lvl="0"/>
            <a:r>
              <a:rPr lang="ru-RU" dirty="0"/>
              <a:t>5. Петрозаводская губа (ПГ):  2013 – з, в, л, о; 2016 – з, в (2), о (1);</a:t>
            </a:r>
          </a:p>
          <a:p>
            <a:pPr lvl="0"/>
            <a:r>
              <a:rPr lang="ru-RU" dirty="0"/>
              <a:t>     2017 – з (2), в (1). </a:t>
            </a:r>
          </a:p>
          <a:p>
            <a:pPr lvl="0"/>
            <a:r>
              <a:rPr lang="ru-RU" dirty="0"/>
              <a:t>Сезоны: з – зима, в – весна, л – лето, о – осень.</a:t>
            </a:r>
          </a:p>
          <a:p>
            <a:pPr lvl="0"/>
            <a:r>
              <a:rPr lang="ru-RU" dirty="0"/>
              <a:t>Отбор проб воды: (1) – из горизонта 0.5 или 1 м; (2) – из разных горизонтов слоя от 1 м до дна.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72C4BD-9765-4239-8D7D-5AFE38FF3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E520D-2FA3-44FD-906C-8411F76527E1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DCDE13-EA7D-471B-8CB0-FCFE1DC5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91A800-9B9A-4D00-9529-405849FC5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A187D-C7B4-45E7-9D3B-18740E20C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xmlns="" id="{8EA2C024-776B-4966-BF68-C81E41BF6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xmlns="" id="{B97CB954-6988-4550-9B97-10D58767C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9350"/>
            <a:ext cx="105156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18600-8438-44D4-BC59-DE63F6B30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0D21D6-335C-4918-B16B-52A9AF81EFC0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8AC9A5-C55B-41FE-A953-A8E7CB6C4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2F4B49-92C6-4EBA-9626-E201E0531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C7FAEA-AD1F-4629-8597-80705F026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C8FEB26D-8134-46C9-9EF1-8CAAB25495CF}"/>
              </a:ext>
            </a:extLst>
          </p:cNvPr>
          <p:cNvGraphicFramePr>
            <a:graphicFrameLocks noGrp="1"/>
          </p:cNvGraphicFramePr>
          <p:nvPr/>
        </p:nvGraphicFramePr>
        <p:xfrm>
          <a:off x="2681288" y="1271588"/>
          <a:ext cx="8672512" cy="50276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87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0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00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36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69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69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31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486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486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47135">
                <a:tc rowSpan="4">
                  <a:txBody>
                    <a:bodyPr/>
                    <a:lstStyle/>
                    <a:p>
                      <a:pPr indent="-68580" algn="ctr"/>
                      <a:r>
                        <a:rPr lang="en-US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/>
                      <a:r>
                        <a:rPr lang="ru-RU" sz="800">
                          <a:effectLst/>
                        </a:rPr>
                        <a:t>Район озера,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/>
                      <a:r>
                        <a:rPr lang="ru-RU" sz="800">
                          <a:effectLst/>
                        </a:rPr>
                        <a:t>год, сезон, 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[тип отбора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/>
                      <a:r>
                        <a:rPr lang="ru-RU" sz="800">
                          <a:effectLst/>
                        </a:rPr>
                        <a:t>пробы воды</a:t>
                      </a:r>
                      <a:r>
                        <a:rPr lang="en-US" sz="800">
                          <a:effectLst/>
                        </a:rPr>
                        <a:t>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gridSpan="9">
                  <a:txBody>
                    <a:bodyPr/>
                    <a:lstStyle/>
                    <a:p>
                      <a:pPr indent="-114935" algn="ctr"/>
                      <a:r>
                        <a:rPr lang="ru-RU" sz="800">
                          <a:effectLst/>
                        </a:rPr>
                        <a:t>Кинетические БПК</a:t>
                      </a:r>
                      <a:r>
                        <a:rPr lang="en-US" sz="800">
                          <a:effectLst/>
                        </a:rPr>
                        <a:t>- </a:t>
                      </a:r>
                      <a:r>
                        <a:rPr lang="ru-RU" sz="800">
                          <a:effectLst/>
                        </a:rPr>
                        <a:t>параметры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   </a:t>
                      </a:r>
                      <a:r>
                        <a:rPr lang="en-US" sz="800">
                          <a:effectLst/>
                        </a:rPr>
                        <a:t>I</a:t>
                      </a:r>
                      <a:r>
                        <a:rPr lang="ru-RU" sz="800">
                          <a:effectLst/>
                        </a:rPr>
                        <a:t>-я стадия (по Е- или А-типу)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Линейная стадия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97155" algn="ctr"/>
                      <a:r>
                        <a:rPr lang="en-US" sz="800">
                          <a:effectLst/>
                        </a:rPr>
                        <a:t>II</a:t>
                      </a:r>
                      <a:r>
                        <a:rPr lang="ru-RU" sz="800">
                          <a:effectLst/>
                        </a:rPr>
                        <a:t>-я стадия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gridSpan="2">
                  <a:txBody>
                    <a:bodyPr/>
                    <a:lstStyle/>
                    <a:p>
                      <a:pPr indent="-114935" algn="ctr"/>
                      <a:r>
                        <a:rPr lang="ru-RU" sz="800">
                          <a:effectLst/>
                        </a:rPr>
                        <a:t>БПК</a:t>
                      </a:r>
                      <a:r>
                        <a:rPr lang="ru-RU" sz="800" baseline="-25000">
                          <a:effectLst/>
                        </a:rPr>
                        <a:t>подн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6858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Тип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/>
                      <a:r>
                        <a:rPr lang="ru-RU" sz="700">
                          <a:effectLst/>
                        </a:rPr>
                        <a:t>БПК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[</a:t>
                      </a:r>
                      <a:r>
                        <a:rPr lang="en-US" sz="700">
                          <a:effectLst/>
                        </a:rPr>
                        <a:t>O</a:t>
                      </a:r>
                      <a:r>
                        <a:rPr lang="ru-RU" sz="700" baseline="-250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]</a:t>
                      </a:r>
                      <a:r>
                        <a:rPr lang="en-US" sz="700" baseline="30000">
                          <a:effectLst/>
                        </a:rPr>
                        <a:t>I</a:t>
                      </a:r>
                      <a:r>
                        <a:rPr lang="ru-RU" sz="700">
                          <a:effectLst/>
                        </a:rPr>
                        <a:t>,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/>
                      <a:r>
                        <a:rPr lang="ru-RU" sz="700">
                          <a:effectLst/>
                        </a:rPr>
                        <a:t>мг О</a:t>
                      </a:r>
                      <a:r>
                        <a:rPr lang="ru-RU" sz="700" baseline="-250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/</a:t>
                      </a:r>
                      <a:r>
                        <a:rPr lang="ru-RU" sz="700">
                          <a:effectLst/>
                        </a:rPr>
                        <a:t>л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>
                          <a:effectLst/>
                        </a:rPr>
                        <a:t>k</a:t>
                      </a:r>
                      <a:r>
                        <a:rPr lang="ru-RU" sz="700">
                          <a:effectLst/>
                        </a:rPr>
                        <a:t>, сут</a:t>
                      </a:r>
                      <a:r>
                        <a:rPr lang="ru-RU" sz="700" baseline="30000">
                          <a:effectLst/>
                        </a:rPr>
                        <a:t>–1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     или </a:t>
                      </a:r>
                      <a:r>
                        <a:rPr lang="en-US" sz="700">
                          <a:effectLst/>
                        </a:rPr>
                        <a:t>w</a:t>
                      </a:r>
                      <a:r>
                        <a:rPr lang="ru-RU" sz="700">
                          <a:effectLst/>
                        </a:rPr>
                        <a:t>1,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/>
                      <a:r>
                        <a:rPr lang="ru-RU" sz="700">
                          <a:effectLst/>
                        </a:rPr>
                        <a:t>л·мг</a:t>
                      </a:r>
                      <a:r>
                        <a:rPr lang="ru-RU" sz="700" baseline="30000">
                          <a:effectLst/>
                        </a:rPr>
                        <a:t>–1</a:t>
                      </a:r>
                      <a:r>
                        <a:rPr lang="ru-RU" sz="700">
                          <a:effectLst/>
                        </a:rPr>
                        <a:t>·сут</a:t>
                      </a:r>
                      <a:r>
                        <a:rPr lang="ru-RU" sz="700" baseline="30000">
                          <a:effectLst/>
                        </a:rPr>
                        <a:t>–1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>
                          <a:effectLst/>
                        </a:rPr>
                        <a:t>v</a:t>
                      </a:r>
                      <a:r>
                        <a:rPr lang="ru-RU" sz="700" baseline="-25000">
                          <a:effectLst/>
                        </a:rPr>
                        <a:t>1</a:t>
                      </a:r>
                      <a:r>
                        <a:rPr lang="ru-RU" sz="700">
                          <a:effectLst/>
                        </a:rPr>
                        <a:t>,</a:t>
                      </a:r>
                      <a:endParaRPr lang="ru-RU" sz="600">
                        <a:effectLst/>
                      </a:endParaRPr>
                    </a:p>
                    <a:p>
                      <a:pPr indent="-114935" algn="ctr"/>
                      <a:r>
                        <a:rPr lang="ru-RU" sz="700" u="sng">
                          <a:effectLst/>
                        </a:rPr>
                        <a:t>мг О</a:t>
                      </a:r>
                      <a:r>
                        <a:rPr lang="ru-RU" sz="700" baseline="-25000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 indent="-114935" algn="ctr"/>
                      <a:r>
                        <a:rPr lang="ru-RU" sz="700">
                          <a:effectLst/>
                        </a:rPr>
                        <a:t>(л·сут)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>
                          <a:effectLst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en-US" sz="700" baseline="-25000">
                          <a:effectLst/>
                        </a:rPr>
                        <a:t>S</a:t>
                      </a:r>
                      <a:r>
                        <a:rPr lang="ru-RU" sz="700">
                          <a:effectLst/>
                        </a:rPr>
                        <a:t>,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 u="sng">
                          <a:effectLst/>
                        </a:rPr>
                        <a:t>мг О</a:t>
                      </a:r>
                      <a:r>
                        <a:rPr lang="ru-RU" sz="700" u="sng" baseline="-25000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(л·сут)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rowSpan="2">
                  <a:txBody>
                    <a:bodyPr/>
                    <a:lstStyle/>
                    <a:p>
                      <a:pPr indent="-46990" algn="ctr"/>
                      <a:r>
                        <a:rPr lang="ru-RU" sz="700">
                          <a:effectLst/>
                        </a:rPr>
                        <a:t>БПК</a:t>
                      </a:r>
                      <a:r>
                        <a:rPr lang="ru-RU" sz="700" baseline="-25000">
                          <a:effectLst/>
                        </a:rPr>
                        <a:t>126</a:t>
                      </a:r>
                      <a:r>
                        <a:rPr lang="ru-RU" sz="700">
                          <a:effectLst/>
                        </a:rPr>
                        <a:t>,</a:t>
                      </a:r>
                      <a:endParaRPr lang="ru-RU" sz="600">
                        <a:effectLst/>
                      </a:endParaRPr>
                    </a:p>
                    <a:p>
                      <a:pPr indent="-66675" algn="ctr"/>
                      <a:r>
                        <a:rPr lang="ru-RU" sz="700">
                          <a:effectLst/>
                        </a:rPr>
                        <a:t>мг О</a:t>
                      </a:r>
                      <a:r>
                        <a:rPr lang="ru-RU" sz="700" baseline="-250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/л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[</a:t>
                      </a:r>
                      <a:r>
                        <a:rPr lang="en-US" sz="700">
                          <a:effectLst/>
                        </a:rPr>
                        <a:t>O</a:t>
                      </a:r>
                      <a:r>
                        <a:rPr lang="ru-RU" sz="700" baseline="-250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]</a:t>
                      </a:r>
                      <a:r>
                        <a:rPr lang="en-US" sz="700" baseline="30000">
                          <a:effectLst/>
                        </a:rPr>
                        <a:t>II</a:t>
                      </a:r>
                      <a:r>
                        <a:rPr lang="ru-RU" sz="700">
                          <a:effectLst/>
                        </a:rPr>
                        <a:t>,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/>
                      <a:r>
                        <a:rPr lang="ru-RU" sz="700">
                          <a:effectLst/>
                        </a:rPr>
                        <a:t>мг О</a:t>
                      </a:r>
                      <a:r>
                        <a:rPr lang="ru-RU" sz="700" baseline="-250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/л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Расчет</a:t>
                      </a:r>
                      <a:endParaRPr lang="ru-RU" sz="600">
                        <a:effectLst/>
                      </a:endParaRPr>
                    </a:p>
                    <a:p>
                      <a:pPr indent="-28575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18745" algn="ctr"/>
                      <a:r>
                        <a:rPr lang="ru-RU" sz="700">
                          <a:effectLst/>
                        </a:rPr>
                        <a:t>Опыт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118745" algn="ctr"/>
                      <a:r>
                        <a:rPr lang="ru-RU" sz="700">
                          <a:effectLst/>
                        </a:rPr>
                        <a:t>мг О</a:t>
                      </a:r>
                      <a:r>
                        <a:rPr lang="ru-RU" sz="700" baseline="-250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/</a:t>
                      </a:r>
                      <a:r>
                        <a:rPr lang="ru-RU" sz="700">
                          <a:effectLst/>
                        </a:rPr>
                        <a:t>л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ЦП, 2013,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</a:t>
                      </a:r>
                      <a:r>
                        <a:rPr lang="en-US" sz="700">
                          <a:effectLst/>
                        </a:rPr>
                        <a:t>, 2013, W, [2]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E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0.94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0.90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0.1</a:t>
                      </a:r>
                      <a:r>
                        <a:rPr lang="ru-RU" sz="700" u="sng">
                          <a:effectLst/>
                        </a:rPr>
                        <a:t>3</a:t>
                      </a:r>
                      <a:r>
                        <a:rPr lang="en-US" sz="700" u="sng">
                          <a:effectLst/>
                        </a:rPr>
                        <a:t>8</a:t>
                      </a:r>
                      <a:endParaRPr lang="ru-RU" sz="600">
                        <a:effectLst/>
                      </a:endParaRPr>
                    </a:p>
                    <a:p>
                      <a:pPr indent="-17780" algn="ctr"/>
                      <a:r>
                        <a:rPr lang="en-US" sz="700">
                          <a:effectLst/>
                        </a:rPr>
                        <a:t>0.</a:t>
                      </a:r>
                      <a:r>
                        <a:rPr lang="ru-RU" sz="700">
                          <a:effectLst/>
                        </a:rPr>
                        <a:t>3</a:t>
                      </a:r>
                      <a:r>
                        <a:rPr lang="en-US" sz="700">
                          <a:effectLst/>
                        </a:rPr>
                        <a:t>1</a:t>
                      </a:r>
                      <a:r>
                        <a:rPr lang="ru-RU" sz="7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130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en-US" sz="700">
                          <a:effectLst/>
                        </a:rPr>
                        <a:t>0.0</a:t>
                      </a:r>
                      <a:r>
                        <a:rPr lang="ru-RU" sz="700">
                          <a:effectLst/>
                        </a:rPr>
                        <a:t>128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–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–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–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–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1.28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</a:t>
                      </a:r>
                      <a:r>
                        <a:rPr lang="en-US" sz="700">
                          <a:effectLst/>
                        </a:rPr>
                        <a:t>.</a:t>
                      </a:r>
                      <a:r>
                        <a:rPr lang="ru-RU" sz="700">
                          <a:effectLst/>
                        </a:rPr>
                        <a:t>387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2.22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2.287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(2.22)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(2.29)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ЦП, 2017,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</a:t>
                      </a:r>
                      <a:r>
                        <a:rPr lang="en-US" sz="700">
                          <a:effectLst/>
                        </a:rPr>
                        <a:t>, 201</a:t>
                      </a:r>
                      <a:r>
                        <a:rPr lang="ru-RU" sz="700">
                          <a:effectLst/>
                        </a:rPr>
                        <a:t>7</a:t>
                      </a:r>
                      <a:r>
                        <a:rPr lang="en-US" sz="700">
                          <a:effectLst/>
                        </a:rPr>
                        <a:t>, W, [2]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E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0.65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0.31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254</a:t>
                      </a:r>
                      <a:endParaRPr lang="ru-RU" sz="600">
                        <a:effectLst/>
                      </a:endParaRPr>
                    </a:p>
                    <a:p>
                      <a:pPr indent="-17780" algn="ctr"/>
                      <a:r>
                        <a:rPr lang="ru-RU" sz="700">
                          <a:effectLst/>
                        </a:rPr>
                        <a:t>0.400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165</a:t>
                      </a:r>
                      <a:endParaRPr lang="ru-RU" sz="600">
                        <a:effectLst/>
                      </a:endParaRPr>
                    </a:p>
                    <a:p>
                      <a:pPr indent="-104140"/>
                      <a:r>
                        <a:rPr lang="ru-RU" sz="700">
                          <a:effectLst/>
                        </a:rPr>
                        <a:t>  3.73</a:t>
                      </a:r>
                      <a:r>
                        <a:rPr lang="en-US" sz="700">
                          <a:effectLst/>
                        </a:rPr>
                        <a:t>·</a:t>
                      </a:r>
                      <a:r>
                        <a:rPr lang="ru-RU" sz="700">
                          <a:effectLst/>
                        </a:rPr>
                        <a:t>10</a:t>
                      </a:r>
                      <a:r>
                        <a:rPr lang="en-US" sz="700" baseline="30000">
                          <a:effectLst/>
                        </a:rPr>
                        <a:t>–</a:t>
                      </a:r>
                      <a:r>
                        <a:rPr lang="ru-RU" sz="700" baseline="300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0.0161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0.0167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2.029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2.104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–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–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2.843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2.414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2.84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2.414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КГ, 2013,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KG, 2013, W, [2]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E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0.43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0.28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0.1</a:t>
                      </a:r>
                      <a:r>
                        <a:rPr lang="ru-RU" sz="700" u="sng">
                          <a:effectLst/>
                        </a:rPr>
                        <a:t>4</a:t>
                      </a:r>
                      <a:r>
                        <a:rPr lang="en-US" sz="700" u="sng">
                          <a:effectLst/>
                        </a:rPr>
                        <a:t>8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0.1</a:t>
                      </a:r>
                      <a:r>
                        <a:rPr lang="ru-RU" sz="700">
                          <a:effectLst/>
                        </a:rPr>
                        <a:t>73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0636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en-US" sz="700">
                          <a:effectLst/>
                        </a:rPr>
                        <a:t>0.0</a:t>
                      </a:r>
                      <a:r>
                        <a:rPr lang="ru-RU" sz="700">
                          <a:effectLst/>
                        </a:rPr>
                        <a:t>4</a:t>
                      </a:r>
                      <a:r>
                        <a:rPr lang="en-US" sz="700">
                          <a:effectLst/>
                        </a:rPr>
                        <a:t>8</a:t>
                      </a:r>
                      <a:r>
                        <a:rPr lang="ru-RU" sz="7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0.01</a:t>
                      </a:r>
                      <a:r>
                        <a:rPr lang="ru-RU" sz="700" u="sng">
                          <a:effectLst/>
                        </a:rPr>
                        <a:t>32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/>
                      <a:r>
                        <a:rPr lang="en-US" sz="700">
                          <a:effectLst/>
                        </a:rPr>
                        <a:t>0.0</a:t>
                      </a:r>
                      <a:r>
                        <a:rPr lang="ru-RU" sz="700">
                          <a:effectLst/>
                        </a:rPr>
                        <a:t>08</a:t>
                      </a:r>
                      <a:r>
                        <a:rPr lang="en-US" sz="700">
                          <a:effectLst/>
                        </a:rPr>
                        <a:t>7</a:t>
                      </a:r>
                      <a:r>
                        <a:rPr lang="ru-RU" sz="7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1</a:t>
                      </a:r>
                      <a:r>
                        <a:rPr lang="en-US" sz="700" u="sng">
                          <a:effectLst/>
                        </a:rPr>
                        <a:t>.</a:t>
                      </a:r>
                      <a:r>
                        <a:rPr lang="ru-RU" sz="700" u="sng">
                          <a:effectLst/>
                        </a:rPr>
                        <a:t>663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1.</a:t>
                      </a:r>
                      <a:r>
                        <a:rPr lang="en-US" sz="700">
                          <a:effectLst/>
                        </a:rPr>
                        <a:t>10</a:t>
                      </a:r>
                      <a:r>
                        <a:rPr lang="ru-RU" sz="7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0</a:t>
                      </a:r>
                      <a:r>
                        <a:rPr lang="en-US" sz="700" u="sng">
                          <a:effectLst/>
                        </a:rPr>
                        <a:t>.</a:t>
                      </a:r>
                      <a:r>
                        <a:rPr lang="ru-RU" sz="700" u="sng">
                          <a:effectLst/>
                        </a:rPr>
                        <a:t>44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</a:t>
                      </a:r>
                      <a:r>
                        <a:rPr lang="en-US" sz="700">
                          <a:effectLst/>
                        </a:rPr>
                        <a:t>.</a:t>
                      </a:r>
                      <a:r>
                        <a:rPr lang="ru-RU" sz="700">
                          <a:effectLst/>
                        </a:rPr>
                        <a:t>23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2.533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1.613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2.52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1.61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РШ, 2013,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1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RS, 2013, W, [1]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A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A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1</a:t>
                      </a:r>
                      <a:r>
                        <a:rPr lang="ru-RU" sz="700" u="sng">
                          <a:effectLst/>
                        </a:rPr>
                        <a:t>.3</a:t>
                      </a:r>
                      <a:r>
                        <a:rPr lang="en-US" sz="700" u="sng">
                          <a:effectLst/>
                        </a:rPr>
                        <a:t>5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0.</a:t>
                      </a:r>
                      <a:r>
                        <a:rPr lang="en-US" sz="700">
                          <a:effectLst/>
                        </a:rPr>
                        <a:t>5</a:t>
                      </a:r>
                      <a:r>
                        <a:rPr lang="ru-RU" sz="7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0.305</a:t>
                      </a:r>
                      <a:endParaRPr lang="ru-RU" sz="600">
                        <a:effectLst/>
                      </a:endParaRPr>
                    </a:p>
                    <a:p>
                      <a:pPr indent="-17780" algn="ctr"/>
                      <a:r>
                        <a:rPr lang="en-US" sz="700">
                          <a:effectLst/>
                        </a:rPr>
                        <a:t>0.185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0</a:t>
                      </a:r>
                      <a:r>
                        <a:rPr lang="en-US" sz="700" u="sng">
                          <a:effectLst/>
                        </a:rPr>
                        <a:t>885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en-US" sz="700">
                          <a:effectLst/>
                        </a:rPr>
                        <a:t>0.0149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0.0</a:t>
                      </a:r>
                      <a:r>
                        <a:rPr lang="ru-RU" sz="700" u="sng">
                          <a:effectLst/>
                        </a:rPr>
                        <a:t>3</a:t>
                      </a:r>
                      <a:r>
                        <a:rPr lang="en-US" sz="700" u="sng">
                          <a:effectLst/>
                        </a:rPr>
                        <a:t>1</a:t>
                      </a:r>
                      <a:r>
                        <a:rPr lang="ru-RU" sz="700" u="sng">
                          <a:effectLst/>
                        </a:rPr>
                        <a:t>7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en-US" sz="700">
                          <a:effectLst/>
                        </a:rPr>
                        <a:t>0.0</a:t>
                      </a:r>
                      <a:r>
                        <a:rPr lang="ru-RU" sz="700">
                          <a:effectLst/>
                        </a:rPr>
                        <a:t>152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3</a:t>
                      </a:r>
                      <a:r>
                        <a:rPr lang="en-US" sz="700" u="sng">
                          <a:effectLst/>
                        </a:rPr>
                        <a:t>.</a:t>
                      </a:r>
                      <a:r>
                        <a:rPr lang="ru-RU" sz="700" u="sng">
                          <a:effectLst/>
                        </a:rPr>
                        <a:t>994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1.9</a:t>
                      </a:r>
                      <a:r>
                        <a:rPr lang="en-US" sz="700">
                          <a:effectLst/>
                        </a:rPr>
                        <a:t>1</a:t>
                      </a:r>
                      <a:r>
                        <a:rPr lang="ru-RU" sz="7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</a:t>
                      </a:r>
                      <a:r>
                        <a:rPr lang="en-US" sz="700" u="sng">
                          <a:effectLst/>
                        </a:rPr>
                        <a:t>.</a:t>
                      </a:r>
                      <a:r>
                        <a:rPr lang="ru-RU" sz="700" u="sng">
                          <a:effectLst/>
                        </a:rPr>
                        <a:t>86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</a:t>
                      </a:r>
                      <a:r>
                        <a:rPr lang="en-US" sz="700">
                          <a:effectLst/>
                        </a:rPr>
                        <a:t>.</a:t>
                      </a:r>
                      <a:r>
                        <a:rPr lang="ru-RU" sz="700">
                          <a:effectLst/>
                        </a:rPr>
                        <a:t>356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8.195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3.795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8.20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3.81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РШ, 2016,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1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RS, 201</a:t>
                      </a:r>
                      <a:r>
                        <a:rPr lang="ru-RU" sz="700">
                          <a:effectLst/>
                        </a:rPr>
                        <a:t>6</a:t>
                      </a:r>
                      <a:r>
                        <a:rPr lang="en-US" sz="700">
                          <a:effectLst/>
                        </a:rPr>
                        <a:t>, W, [1]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A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1</a:t>
                      </a:r>
                      <a:r>
                        <a:rPr lang="ru-RU" sz="700" u="sng">
                          <a:effectLst/>
                        </a:rPr>
                        <a:t>.90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0.68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26</a:t>
                      </a:r>
                      <a:r>
                        <a:rPr lang="en-US" sz="700" u="sng">
                          <a:effectLst/>
                        </a:rPr>
                        <a:t>5</a:t>
                      </a:r>
                      <a:endParaRPr lang="ru-RU" sz="600">
                        <a:effectLst/>
                      </a:endParaRPr>
                    </a:p>
                    <a:p>
                      <a:pPr indent="-17780" algn="ctr"/>
                      <a:r>
                        <a:rPr lang="en-US" sz="700">
                          <a:effectLst/>
                        </a:rPr>
                        <a:t>0.18</a:t>
                      </a:r>
                      <a:r>
                        <a:rPr lang="ru-RU" sz="7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0785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en-US" sz="700">
                          <a:effectLst/>
                        </a:rPr>
                        <a:t>0.</a:t>
                      </a:r>
                      <a:r>
                        <a:rPr lang="ru-RU" sz="700">
                          <a:effectLst/>
                        </a:rPr>
                        <a:t>128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0.0</a:t>
                      </a:r>
                      <a:r>
                        <a:rPr lang="ru-RU" sz="700" u="sng">
                          <a:effectLst/>
                        </a:rPr>
                        <a:t>327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0.0</a:t>
                      </a:r>
                      <a:r>
                        <a:rPr lang="ru-RU" sz="700">
                          <a:effectLst/>
                        </a:rPr>
                        <a:t>201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4</a:t>
                      </a:r>
                      <a:r>
                        <a:rPr lang="en-US" sz="700" u="sng">
                          <a:effectLst/>
                        </a:rPr>
                        <a:t>.</a:t>
                      </a:r>
                      <a:r>
                        <a:rPr lang="ru-RU" sz="700" u="sng">
                          <a:effectLst/>
                        </a:rPr>
                        <a:t>120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2.533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</a:t>
                      </a:r>
                      <a:r>
                        <a:rPr lang="en-US" sz="700" u="sng">
                          <a:effectLst/>
                        </a:rPr>
                        <a:t>.</a:t>
                      </a:r>
                      <a:r>
                        <a:rPr lang="ru-RU" sz="700" u="sng">
                          <a:effectLst/>
                        </a:rPr>
                        <a:t>005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</a:t>
                      </a:r>
                      <a:r>
                        <a:rPr lang="en-US" sz="700">
                          <a:effectLst/>
                        </a:rPr>
                        <a:t>.</a:t>
                      </a:r>
                      <a:r>
                        <a:rPr lang="ru-RU" sz="700">
                          <a:effectLst/>
                        </a:rPr>
                        <a:t>75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8.025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3.963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7.99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(3.96)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РШ, 2017,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1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r>
                        <a:rPr lang="ru-RU" sz="700">
                          <a:effectLst/>
                        </a:rPr>
                        <a:t>,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RS, 201</a:t>
                      </a:r>
                      <a:r>
                        <a:rPr lang="ru-RU" sz="700">
                          <a:effectLst/>
                        </a:rPr>
                        <a:t>7</a:t>
                      </a:r>
                      <a:r>
                        <a:rPr lang="en-US" sz="700">
                          <a:effectLst/>
                        </a:rPr>
                        <a:t>, W, [1]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Е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2.75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0.66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12</a:t>
                      </a:r>
                      <a:r>
                        <a:rPr lang="en-US" sz="700" u="sng">
                          <a:effectLst/>
                        </a:rPr>
                        <a:t>5</a:t>
                      </a:r>
                      <a:endParaRPr lang="ru-RU" sz="600">
                        <a:effectLst/>
                      </a:endParaRPr>
                    </a:p>
                    <a:p>
                      <a:pPr indent="-17780" algn="ctr"/>
                      <a:r>
                        <a:rPr lang="en-US" sz="700">
                          <a:effectLst/>
                        </a:rPr>
                        <a:t>0.1</a:t>
                      </a:r>
                      <a:r>
                        <a:rPr lang="ru-RU" sz="700">
                          <a:effectLst/>
                        </a:rPr>
                        <a:t>75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344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en-US" sz="700">
                          <a:effectLst/>
                        </a:rPr>
                        <a:t>0.</a:t>
                      </a:r>
                      <a:r>
                        <a:rPr lang="ru-RU" sz="700">
                          <a:effectLst/>
                        </a:rPr>
                        <a:t>116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–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0.0</a:t>
                      </a:r>
                      <a:r>
                        <a:rPr lang="ru-RU" sz="700">
                          <a:effectLst/>
                        </a:rPr>
                        <a:t>143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-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1.802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1.413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</a:t>
                      </a:r>
                      <a:r>
                        <a:rPr lang="en-US" sz="700">
                          <a:effectLst/>
                        </a:rPr>
                        <a:t>.</a:t>
                      </a:r>
                      <a:r>
                        <a:rPr lang="ru-RU" sz="700">
                          <a:effectLst/>
                        </a:rPr>
                        <a:t>49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4.163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3.952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4.16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(3.95)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ПГ, </a:t>
                      </a:r>
                      <a:r>
                        <a:rPr lang="en-US" sz="700">
                          <a:effectLst/>
                        </a:rPr>
                        <a:t>2013</a:t>
                      </a:r>
                      <a:r>
                        <a:rPr lang="ru-RU" sz="700">
                          <a:effectLst/>
                        </a:rPr>
                        <a:t>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PG, 2013, W, [2]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Е 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Е    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38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0.3</a:t>
                      </a:r>
                      <a:r>
                        <a:rPr lang="ru-RU" sz="7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131</a:t>
                      </a:r>
                      <a:endParaRPr lang="ru-RU" sz="600">
                        <a:effectLst/>
                      </a:endParaRPr>
                    </a:p>
                    <a:p>
                      <a:pPr indent="-17780" algn="ctr"/>
                      <a:r>
                        <a:rPr lang="en-US" sz="700">
                          <a:effectLst/>
                        </a:rPr>
                        <a:t>0.0</a:t>
                      </a:r>
                      <a:r>
                        <a:rPr lang="ru-RU" sz="700">
                          <a:effectLst/>
                        </a:rPr>
                        <a:t>922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0.0</a:t>
                      </a:r>
                      <a:r>
                        <a:rPr lang="ru-RU" sz="700" u="sng">
                          <a:effectLst/>
                        </a:rPr>
                        <a:t>498</a:t>
                      </a:r>
                      <a:endParaRPr lang="ru-RU" sz="600">
                        <a:effectLst/>
                      </a:endParaRPr>
                    </a:p>
                    <a:p>
                      <a:pPr indent="-68580"/>
                      <a:r>
                        <a:rPr lang="ru-RU" sz="700">
                          <a:effectLst/>
                        </a:rPr>
                        <a:t>  0.0295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0.0</a:t>
                      </a:r>
                      <a:r>
                        <a:rPr lang="ru-RU" sz="700" u="sng">
                          <a:effectLst/>
                        </a:rPr>
                        <a:t>2</a:t>
                      </a:r>
                      <a:r>
                        <a:rPr lang="en-US" sz="700" u="sng">
                          <a:effectLst/>
                        </a:rPr>
                        <a:t>6</a:t>
                      </a:r>
                      <a:r>
                        <a:rPr lang="ru-RU" sz="700" u="sng">
                          <a:effectLst/>
                        </a:rPr>
                        <a:t>8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0.01</a:t>
                      </a:r>
                      <a:r>
                        <a:rPr lang="ru-RU" sz="7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3.377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1.449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–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–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3.757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1.769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(3.76)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1.77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    </a:t>
                      </a:r>
                      <a:r>
                        <a:rPr lang="ru-RU" sz="700">
                          <a:effectLst/>
                        </a:rPr>
                        <a:t>ПГ, 2016,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   </a:t>
                      </a:r>
                      <a:r>
                        <a:rPr lang="en-US" sz="700">
                          <a:effectLst/>
                        </a:rPr>
                        <a:t>PG, 201</a:t>
                      </a:r>
                      <a:r>
                        <a:rPr lang="ru-RU" sz="700">
                          <a:effectLst/>
                        </a:rPr>
                        <a:t>6</a:t>
                      </a:r>
                      <a:r>
                        <a:rPr lang="en-US" sz="700">
                          <a:effectLst/>
                        </a:rPr>
                        <a:t>, W, [2]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E 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3.335</a:t>
                      </a:r>
                      <a:r>
                        <a:rPr lang="ru-RU" sz="700" u="sng">
                          <a:effectLst/>
                        </a:rPr>
                        <a:t>!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0.50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0.1</a:t>
                      </a:r>
                      <a:r>
                        <a:rPr lang="ru-RU" sz="700" u="sng">
                          <a:effectLst/>
                        </a:rPr>
                        <a:t>3</a:t>
                      </a:r>
                      <a:r>
                        <a:rPr lang="en-US" sz="700" u="sng">
                          <a:effectLst/>
                        </a:rPr>
                        <a:t>8</a:t>
                      </a:r>
                      <a:endParaRPr lang="ru-RU" sz="600">
                        <a:effectLst/>
                      </a:endParaRPr>
                    </a:p>
                    <a:p>
                      <a:pPr indent="-17780" algn="ctr"/>
                      <a:r>
                        <a:rPr lang="en-US" sz="700">
                          <a:effectLst/>
                        </a:rPr>
                        <a:t>0.0910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68580" algn="ctr"/>
                      <a:r>
                        <a:rPr lang="en-US" sz="700" u="sng">
                          <a:effectLst/>
                        </a:rPr>
                        <a:t>0.460</a:t>
                      </a:r>
                      <a:r>
                        <a:rPr lang="ru-RU" sz="700" u="sng">
                          <a:effectLst/>
                        </a:rPr>
                        <a:t>!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ru-RU" sz="700">
                          <a:effectLst/>
                        </a:rPr>
                        <a:t>0.04</a:t>
                      </a:r>
                      <a:r>
                        <a:rPr lang="en-US" sz="700">
                          <a:effectLst/>
                        </a:rPr>
                        <a:t>55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0.0228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0.0142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2.8</a:t>
                      </a:r>
                      <a:r>
                        <a:rPr lang="ru-RU" sz="700" u="sng">
                          <a:effectLst/>
                        </a:rPr>
                        <a:t>7</a:t>
                      </a:r>
                      <a:r>
                        <a:rPr lang="en-US" sz="700" u="sng">
                          <a:effectLst/>
                        </a:rPr>
                        <a:t>3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1</a:t>
                      </a:r>
                      <a:r>
                        <a:rPr lang="ru-RU" sz="700">
                          <a:effectLst/>
                        </a:rPr>
                        <a:t>.</a:t>
                      </a:r>
                      <a:r>
                        <a:rPr lang="en-US" sz="700">
                          <a:effectLst/>
                        </a:rPr>
                        <a:t>7</a:t>
                      </a:r>
                      <a:r>
                        <a:rPr lang="ru-RU" sz="700">
                          <a:effectLst/>
                        </a:rPr>
                        <a:t>8</a:t>
                      </a:r>
                      <a:r>
                        <a:rPr lang="en-US" sz="7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1.585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–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7</a:t>
                      </a:r>
                      <a:r>
                        <a:rPr lang="ru-RU" sz="700" u="sng">
                          <a:effectLst/>
                        </a:rPr>
                        <a:t>.</a:t>
                      </a:r>
                      <a:r>
                        <a:rPr lang="en-US" sz="700" u="sng">
                          <a:effectLst/>
                        </a:rPr>
                        <a:t>793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.</a:t>
                      </a:r>
                      <a:r>
                        <a:rPr lang="en-US" sz="7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8</a:t>
                      </a:r>
                      <a:r>
                        <a:rPr lang="en-US" sz="7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7</a:t>
                      </a:r>
                      <a:r>
                        <a:rPr lang="ru-RU" sz="700" u="sng">
                          <a:effectLst/>
                        </a:rPr>
                        <a:t>.</a:t>
                      </a:r>
                      <a:r>
                        <a:rPr lang="en-US" sz="700" u="sng">
                          <a:effectLst/>
                        </a:rPr>
                        <a:t>86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.2</a:t>
                      </a:r>
                      <a:r>
                        <a:rPr lang="en-US" sz="7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  </a:t>
                      </a:r>
                      <a:r>
                        <a:rPr lang="ru-RU" sz="700">
                          <a:effectLst/>
                        </a:rPr>
                        <a:t>  ПГ, 201</a:t>
                      </a:r>
                      <a:r>
                        <a:rPr lang="en-US" sz="700">
                          <a:effectLst/>
                        </a:rPr>
                        <a:t>7</a:t>
                      </a:r>
                      <a:r>
                        <a:rPr lang="ru-RU" sz="700">
                          <a:effectLst/>
                        </a:rPr>
                        <a:t>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    </a:t>
                      </a:r>
                      <a:r>
                        <a:rPr lang="en-US" sz="700">
                          <a:effectLst/>
                        </a:rPr>
                        <a:t>PG, 201</a:t>
                      </a:r>
                      <a:r>
                        <a:rPr lang="ru-RU" sz="700">
                          <a:effectLst/>
                        </a:rPr>
                        <a:t>7</a:t>
                      </a:r>
                      <a:r>
                        <a:rPr lang="en-US" sz="700">
                          <a:effectLst/>
                        </a:rPr>
                        <a:t>, W, [2]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E 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0</a:t>
                      </a:r>
                      <a:r>
                        <a:rPr lang="en-US" sz="700" u="sng">
                          <a:effectLst/>
                        </a:rPr>
                        <a:t>.3</a:t>
                      </a:r>
                      <a:r>
                        <a:rPr lang="ru-RU" sz="700" u="sng">
                          <a:effectLst/>
                        </a:rPr>
                        <a:t>9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</a:t>
                      </a:r>
                      <a:r>
                        <a:rPr lang="ru-RU" sz="700">
                          <a:effectLst/>
                        </a:rPr>
                        <a:t>23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0.1</a:t>
                      </a:r>
                      <a:r>
                        <a:rPr lang="ru-RU" sz="700" u="sng">
                          <a:effectLst/>
                        </a:rPr>
                        <a:t>3</a:t>
                      </a:r>
                      <a:r>
                        <a:rPr lang="en-US" sz="700" u="sng">
                          <a:effectLst/>
                        </a:rPr>
                        <a:t>8</a:t>
                      </a:r>
                      <a:endParaRPr lang="ru-RU" sz="600">
                        <a:effectLst/>
                      </a:endParaRPr>
                    </a:p>
                    <a:p>
                      <a:pPr indent="-17780" algn="ctr"/>
                      <a:r>
                        <a:rPr lang="en-US" sz="700">
                          <a:effectLst/>
                        </a:rPr>
                        <a:t>0.09</a:t>
                      </a:r>
                      <a:r>
                        <a:rPr lang="ru-RU" sz="700">
                          <a:effectLst/>
                        </a:rPr>
                        <a:t>68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68580" algn="ctr"/>
                      <a:r>
                        <a:rPr lang="en-US" sz="700" u="sng">
                          <a:effectLst/>
                        </a:rPr>
                        <a:t>0.0</a:t>
                      </a:r>
                      <a:r>
                        <a:rPr lang="ru-RU" sz="700" u="sng">
                          <a:effectLst/>
                        </a:rPr>
                        <a:t>538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ru-RU" sz="700">
                          <a:effectLst/>
                        </a:rPr>
                        <a:t>0.0223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0.0</a:t>
                      </a:r>
                      <a:r>
                        <a:rPr lang="ru-RU" sz="700" u="sng">
                          <a:effectLst/>
                        </a:rPr>
                        <a:t>370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0.01</a:t>
                      </a:r>
                      <a:r>
                        <a:rPr lang="ru-RU" sz="700">
                          <a:effectLst/>
                        </a:rPr>
                        <a:t>77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4</a:t>
                      </a:r>
                      <a:r>
                        <a:rPr lang="en-US" sz="700" u="sng">
                          <a:effectLst/>
                        </a:rPr>
                        <a:t>.</a:t>
                      </a:r>
                      <a:r>
                        <a:rPr lang="ru-RU" sz="700" u="sng">
                          <a:effectLst/>
                        </a:rPr>
                        <a:t>662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2.230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–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–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5.052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.460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 dirty="0">
                          <a:effectLst/>
                        </a:rPr>
                        <a:t>5.05</a:t>
                      </a:r>
                      <a:endParaRPr lang="ru-RU" sz="600" dirty="0">
                        <a:effectLst/>
                      </a:endParaRPr>
                    </a:p>
                    <a:p>
                      <a:pPr algn="ctr"/>
                      <a:r>
                        <a:rPr lang="en-US" sz="700" dirty="0">
                          <a:effectLst/>
                        </a:rPr>
                        <a:t>2</a:t>
                      </a:r>
                      <a:r>
                        <a:rPr lang="ru-RU" sz="700" dirty="0">
                          <a:effectLst/>
                        </a:rPr>
                        <a:t>.46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191" name="Rectangle 1">
            <a:extLst>
              <a:ext uri="{FF2B5EF4-FFF2-40B4-BE49-F238E27FC236}">
                <a16:creationId xmlns:a16="http://schemas.microsoft.com/office/drawing/2014/main" xmlns="" id="{6D83E3CD-EFC4-438E-8160-D8CDFF382A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17563" y="1271588"/>
            <a:ext cx="309610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E81387-FE74-486C-9689-D36EB3676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0" y="415925"/>
            <a:ext cx="11053763" cy="27543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Окисление компонентов органического вещества в воде из разных районов Онежского озера: исследование по результатам длительных БПК-экспериментов    </a:t>
            </a:r>
            <a:endParaRPr lang="ru-RU" altLang="ru-RU" sz="36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ED6B9C6-BEEC-4BFE-AABA-A1EADE62D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4200"/>
            <a:ext cx="9144000" cy="2047875"/>
          </a:xfrm>
        </p:spPr>
        <p:txBody>
          <a:bodyPr rtlCol="0"/>
          <a:lstStyle/>
          <a:p>
            <a:pPr algn="ctr" eaLnBrk="1" fontAlgn="auto" hangingPunct="1">
              <a:defRPr/>
            </a:pP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Леонов А.В. (ИО РАН), </a:t>
            </a:r>
          </a:p>
          <a:p>
            <a:pPr algn="ctr" eaLnBrk="1" fontAlgn="auto" hangingPunct="1">
              <a:defRPr/>
            </a:pP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Зобкова М.В. (ИВПС КНЦ РАН)</a:t>
            </a:r>
          </a:p>
          <a:p>
            <a:pPr algn="ctr" eaLnBrk="1" fontAlgn="auto" hangingPunct="1">
              <a:defRPr/>
            </a:pPr>
            <a:endParaRPr lang="ru-RU" dirty="0"/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xmlns="" id="{A915BE6E-5384-471F-94B8-78C939925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3675" y="6400800"/>
            <a:ext cx="357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A27B06-42DB-406B-BA24-B3B97194F30D}" type="slidenum">
              <a:rPr lang="ru-RU" altLang="ru-RU" sz="2800" b="1">
                <a:solidFill>
                  <a:srgbClr val="FFFFFF"/>
                </a:solidFill>
                <a:latin typeface="Arial" panose="020B0604020202020204" pitchFamily="34" charset="0"/>
              </a:rPr>
              <a:pPr/>
              <a:t>1</a:t>
            </a:fld>
            <a:endParaRPr lang="ru-RU" altLang="ru-RU" sz="2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FF425-9232-4F22-8A08-91E73303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326687" cy="11049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8E4221"/>
                </a:solidFill>
                <a:latin typeface="Arial Black" panose="020B0A04020102020204" pitchFamily="34" charset="0"/>
              </a:rPr>
              <a:t>Кинетические параметры, определяемые при обработке экспериментальных  БПК данных :</a:t>
            </a:r>
          </a:p>
        </p:txBody>
      </p:sp>
      <p:sp>
        <p:nvSpPr>
          <p:cNvPr id="15363" name="Прямоугольник 2">
            <a:extLst>
              <a:ext uri="{FF2B5EF4-FFF2-40B4-BE49-F238E27FC236}">
                <a16:creationId xmlns:a16="http://schemas.microsoft.com/office/drawing/2014/main" xmlns="" id="{E1C07609-DF2C-405C-86C7-FCE1C6814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1528763"/>
            <a:ext cx="8688388" cy="4743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ru-RU" sz="3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 w</a:t>
            </a:r>
            <a:r>
              <a:rPr lang="en-US" altLang="ru-RU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– константы скорости БПК (1</a:t>
            </a:r>
            <a:r>
              <a:rPr lang="en-US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го и 2</a:t>
            </a:r>
            <a:r>
              <a:rPr lang="en-US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порядка), сут</a:t>
            </a:r>
            <a:r>
              <a:rPr lang="ru-RU" altLang="ru-RU" sz="3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–1 </a:t>
            </a: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и л · мг</a:t>
            </a:r>
            <a:r>
              <a:rPr lang="ru-RU" altLang="ru-RU" sz="3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·сут</a:t>
            </a:r>
            <a:r>
              <a:rPr lang="ru-RU" altLang="ru-RU" sz="3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sz="3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3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ru-RU" sz="3400" b="1" i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предельное значение БПК </a:t>
            </a:r>
            <a:r>
              <a:rPr lang="en-US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й  стадии, мг О</a:t>
            </a:r>
            <a:r>
              <a:rPr lang="ru-RU" altLang="ru-RU" sz="3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/л;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3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3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– скорость процесса БПК на </a:t>
            </a:r>
            <a:r>
              <a:rPr lang="en-US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й стадии,  </a:t>
            </a:r>
            <a:endParaRPr lang="en-US" altLang="ru-RU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мг О</a:t>
            </a:r>
            <a:r>
              <a:rPr lang="ru-RU" altLang="ru-RU" sz="3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/(л сут);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sz="3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3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ru-RU" sz="3400" b="1" i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3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предельное значение БПК второй стадии, мг О</a:t>
            </a:r>
            <a:r>
              <a:rPr lang="ru-RU" altLang="ru-RU" sz="3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/л 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ru-RU" sz="3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ru-RU" sz="3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3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 </a:t>
            </a: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скорость БПК на линейном участке, </a:t>
            </a:r>
            <a:endParaRPr lang="ru-RU" altLang="ru-RU" sz="3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    мг О</a:t>
            </a:r>
            <a:r>
              <a:rPr lang="ru-RU" altLang="ru-RU" sz="3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400">
                <a:latin typeface="Times New Roman" panose="02020603050405020304" pitchFamily="18" charset="0"/>
                <a:cs typeface="Times New Roman" panose="02020603050405020304" pitchFamily="18" charset="0"/>
              </a:rPr>
              <a:t>/(л сут).</a:t>
            </a:r>
          </a:p>
        </p:txBody>
      </p:sp>
      <p:sp>
        <p:nvSpPr>
          <p:cNvPr id="15364" name="Номер слайда 2">
            <a:extLst>
              <a:ext uri="{FF2B5EF4-FFF2-40B4-BE49-F238E27FC236}">
                <a16:creationId xmlns:a16="http://schemas.microsoft.com/office/drawing/2014/main" xmlns="" id="{DE09A860-35B3-418E-A3FA-D78FFBD68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31513" y="6459538"/>
            <a:ext cx="10366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ABF4BF-B743-4C03-AA46-DF6C1BC67E08}" type="slidenum">
              <a:rPr lang="ru-RU" altLang="ru-RU" sz="3600" b="1" smtClean="0">
                <a:solidFill>
                  <a:srgbClr val="FFFFFF"/>
                </a:solidFill>
              </a:rPr>
              <a:pPr/>
              <a:t>10</a:t>
            </a:fld>
            <a:endParaRPr lang="ru-RU" altLang="ru-RU"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5675E85B-C809-4EEF-B3F9-F1889681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54" y="32278"/>
            <a:ext cx="11650133" cy="665306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развития БПК в экспериментах при 20 и 10 </a:t>
            </a:r>
            <a:r>
              <a:rPr lang="ru-RU" altLang="ru-RU" sz="2000" b="1" baseline="30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водой из разных акваторий Онежского озера – ЦП (а), </a:t>
            </a:r>
            <a:r>
              <a:rPr lang="ru-RU" alt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ПхГ</a:t>
            </a: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(б), КГ (в), ПГ (г), отобранной весной 2013 г.</a:t>
            </a:r>
            <a:endParaRPr lang="ru-RU" altLang="ru-RU" sz="1000" b="1" dirty="0">
              <a:solidFill>
                <a:srgbClr val="7030A0"/>
              </a:solidFill>
            </a:endParaRP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CE3303F4-1A81-4D95-B947-E30990ADC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963" y="1846262"/>
            <a:ext cx="9666287" cy="325890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xmlns="" id="{A6116052-6CC5-4CE3-A6A8-5C74AE3A405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3434541"/>
              </p:ext>
            </p:extLst>
          </p:nvPr>
        </p:nvGraphicFramePr>
        <p:xfrm>
          <a:off x="241082" y="5105172"/>
          <a:ext cx="11783505" cy="13882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174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08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7004">
                <a:tc>
                  <a:txBody>
                    <a:bodyPr/>
                    <a:lstStyle/>
                    <a:p>
                      <a:pPr indent="-68580" 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(а): 20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С –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EAL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: БПК =0.89(1 – 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–0.130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) + 2.72·10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–3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(е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0.139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– 1) / (1 + 0.00328·е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0.139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) + 0.0106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   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10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о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С –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EA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: БПК = 0.83(1 – 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–0.0931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) +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0.00636(е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0.0929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– 1) / (1 + 0.00612·е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0.0929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06" marR="4480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(б): 20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С –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EL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: БПК = 0.80(1 – 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–0.115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) + 0.0228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 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      10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С –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EL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: БПК = 0.75(1 – 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–0.111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) + 0.0056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06" marR="4480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12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(в): 20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С –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EL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: БПК = 1.95(1 – 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–0.130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) + 0.0368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 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10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С –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E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А: БПК= БПК = 1.80(1 – 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–0.0876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) + 0.00312(е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0.123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– 1) / (1 + 0.00177·е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0.123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06" marR="4480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(г): 20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С –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E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А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L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: БПК = 1.50(1 – 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–0.103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) +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0.00391(е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0.119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– 1) / (1 + 0.0055·е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0.119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) + 0.0286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10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С –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EL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: БПК = 0.79(1 – 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–0.139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) + 0.000576(е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0.226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– 1) / (1 + 0.00101·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е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0.226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) +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0.00935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06" marR="4480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9471" name="Номер слайда 2">
            <a:extLst>
              <a:ext uri="{FF2B5EF4-FFF2-40B4-BE49-F238E27FC236}">
                <a16:creationId xmlns:a16="http://schemas.microsoft.com/office/drawing/2014/main" xmlns="" id="{15016FCE-D144-41F6-86CC-E1CAA37EF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182FE9-5943-4B3A-A264-08AFD7AA10BA}" type="slidenum">
              <a:rPr lang="ru-RU" altLang="ru-RU" sz="2800" smtClean="0">
                <a:solidFill>
                  <a:srgbClr val="FFFFFF"/>
                </a:solidFill>
              </a:rPr>
              <a:pPr/>
              <a:t>11</a:t>
            </a:fld>
            <a:endParaRPr lang="ru-RU" altLang="ru-RU" sz="2800">
              <a:solidFill>
                <a:srgbClr val="FFFFFF"/>
              </a:solidFill>
            </a:endParaRPr>
          </a:p>
        </p:txBody>
      </p:sp>
      <p:pic>
        <p:nvPicPr>
          <p:cNvPr id="19472" name="Рисунок 22">
            <a:extLst>
              <a:ext uri="{FF2B5EF4-FFF2-40B4-BE49-F238E27FC236}">
                <a16:creationId xmlns:a16="http://schemas.microsoft.com/office/drawing/2014/main" xmlns="" id="{EAC46BCF-DF1F-4D70-8D17-38227ADBD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697584"/>
            <a:ext cx="9493250" cy="440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7D44061C-F290-4A9C-B9F5-13578E32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22" y="0"/>
            <a:ext cx="11311467" cy="8098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Параметры БПК (средние по всем измерениям)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8C1B4D8-63BA-4FED-B998-91EBC9C0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85FD7-225D-4BF7-9FCD-024951712009}" type="slidenum">
              <a:rPr lang="ru-RU" altLang="ru-RU" sz="3200" smtClean="0"/>
              <a:pPr>
                <a:defRPr/>
              </a:pPr>
              <a:t>12</a:t>
            </a:fld>
            <a:endParaRPr lang="ru-RU" altLang="ru-RU" sz="32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CCD8A84-5C82-4127-A9E2-131756738F32}"/>
              </a:ext>
            </a:extLst>
          </p:cNvPr>
          <p:cNvGrpSpPr/>
          <p:nvPr/>
        </p:nvGrpSpPr>
        <p:grpSpPr>
          <a:xfrm>
            <a:off x="383822" y="809829"/>
            <a:ext cx="11808178" cy="5569620"/>
            <a:chOff x="-133663" y="-287048"/>
            <a:chExt cx="11808178" cy="6363851"/>
          </a:xfrm>
        </p:grpSpPr>
        <p:graphicFrame>
          <p:nvGraphicFramePr>
            <p:cNvPr id="5" name="Диаграмма 4">
              <a:extLst>
                <a:ext uri="{FF2B5EF4-FFF2-40B4-BE49-F238E27FC236}">
                  <a16:creationId xmlns:a16="http://schemas.microsoft.com/office/drawing/2014/main" xmlns="" id="{02D91819-2E9D-442B-B05C-09BE59D19C6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77327949"/>
                </p:ext>
              </p:extLst>
            </p:nvPr>
          </p:nvGraphicFramePr>
          <p:xfrm>
            <a:off x="-133663" y="-287048"/>
            <a:ext cx="11221351" cy="55435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xmlns="" id="{F80BB31B-A9C8-4AF7-B21E-3A380CDEF44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80929878"/>
                </p:ext>
              </p:extLst>
            </p:nvPr>
          </p:nvGraphicFramePr>
          <p:xfrm>
            <a:off x="6681337" y="660387"/>
            <a:ext cx="4496467" cy="40986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DD8B450-2C92-4042-8752-08739CC808FB}"/>
                </a:ext>
              </a:extLst>
            </p:cNvPr>
            <p:cNvSpPr txBox="1"/>
            <p:nvPr/>
          </p:nvSpPr>
          <p:spPr>
            <a:xfrm>
              <a:off x="-133663" y="4986640"/>
              <a:ext cx="11808178" cy="109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ЦП</a:t>
              </a:r>
              <a:r>
                <a:rPr lang="ru-RU" sz="2800" dirty="0"/>
                <a:t> – Центральный плес; </a:t>
              </a:r>
              <a:r>
                <a:rPr lang="ru-RU" sz="2800" b="1" dirty="0" err="1"/>
                <a:t>ПхГ</a:t>
              </a:r>
              <a:r>
                <a:rPr lang="ru-RU" sz="2800" dirty="0"/>
                <a:t> – Пухтинская губа; </a:t>
              </a:r>
            </a:p>
            <a:p>
              <a:r>
                <a:rPr lang="ru-RU" sz="2800" b="1" dirty="0"/>
                <a:t>КГ</a:t>
              </a:r>
              <a:r>
                <a:rPr lang="ru-RU" sz="2800" dirty="0"/>
                <a:t> – Кондопожская губа; </a:t>
              </a:r>
              <a:r>
                <a:rPr lang="ru-RU" sz="2800" b="1" dirty="0"/>
                <a:t>ПГ</a:t>
              </a:r>
              <a:r>
                <a:rPr lang="ru-RU" sz="2800" dirty="0"/>
                <a:t> – Петрозаводская губа; </a:t>
              </a:r>
              <a:r>
                <a:rPr lang="ru-RU" sz="2800" b="1" dirty="0"/>
                <a:t>РШ</a:t>
              </a:r>
              <a:r>
                <a:rPr lang="ru-RU" sz="2800" dirty="0"/>
                <a:t> – р. Шуя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8701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1E2C59-52A1-4C3A-8709-4515EC4A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150" y="809251"/>
            <a:ext cx="10542043" cy="6015411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altLang="ru-RU" sz="4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 по средним значениям </a:t>
            </a:r>
            <a:br>
              <a:rPr kumimoji="0" lang="ru-RU" altLang="ru-RU" sz="4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4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 БПК</a:t>
            </a:r>
            <a:r>
              <a:rPr kumimoji="0" lang="ru-RU" altLang="ru-RU" sz="4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ru-RU" altLang="ru-RU" sz="4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altLang="ru-RU" sz="4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для разных районов есть отличия в значениях средних параметров БПК </a:t>
            </a:r>
            <a:r>
              <a:rPr kumimoji="0" lang="en-US" altLang="ru-RU" sz="4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-й стадии – они </a:t>
            </a:r>
            <a:r>
              <a:rPr kumimoji="0" lang="ru-RU" altLang="ru-RU" sz="4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различным содержанием в водах лабильного вещества и пропорций автохтонного и аллохтонного ОВ;</a:t>
            </a:r>
            <a:br>
              <a:rPr kumimoji="0" lang="ru-RU" altLang="ru-RU" sz="4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48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нет отличий в скоростях окисления ОВ по разным районам для линейной стадии</a:t>
            </a:r>
            <a:br>
              <a:rPr kumimoji="0" lang="ru-RU" altLang="ru-RU" sz="48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48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(эта стадия </a:t>
            </a:r>
            <a:r>
              <a:rPr lang="ru-RU" alt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kumimoji="0" lang="ru-RU" altLang="ru-RU" sz="48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ребует детального анализа)</a:t>
            </a:r>
            <a:br>
              <a:rPr kumimoji="0" lang="ru-RU" altLang="ru-RU" sz="48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17D8974-DBAF-40C7-A7FB-72648C00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91F29-6AA5-4876-8C3D-6D789A360067}" type="slidenum">
              <a:rPr lang="ru-RU" altLang="ru-RU" sz="3200" smtClean="0"/>
              <a:pPr>
                <a:defRPr/>
              </a:pPr>
              <a:t>13</a:t>
            </a:fld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257790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7E64E46-11D8-40C2-8AD4-DB66050C0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963" y="1846263"/>
            <a:ext cx="4938712" cy="46037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21507" name="Объект 5">
            <a:extLst>
              <a:ext uri="{FF2B5EF4-FFF2-40B4-BE49-F238E27FC236}">
                <a16:creationId xmlns:a16="http://schemas.microsoft.com/office/drawing/2014/main" xmlns="" id="{A7813CE4-B6FF-42CC-9F9E-D38275E4C5BA}"/>
              </a:ext>
            </a:extLst>
          </p:cNvPr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95" y="287338"/>
            <a:ext cx="6023728" cy="5673725"/>
          </a:xfrm>
        </p:spPr>
      </p:pic>
      <p:sp>
        <p:nvSpPr>
          <p:cNvPr id="21509" name="Объект 8">
            <a:extLst>
              <a:ext uri="{FF2B5EF4-FFF2-40B4-BE49-F238E27FC236}">
                <a16:creationId xmlns:a16="http://schemas.microsoft.com/office/drawing/2014/main" xmlns="" id="{EC508F41-B4E8-4343-A2FC-1B042253A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8825" y="144053"/>
            <a:ext cx="5565988" cy="573405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4. Соответствие значений показателей ОВ и кинетических параметров БПК: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(а) – зависимости I – III между начальными концентрациями лабильных компонентов ОВ (Б – белки, Л – липиды и У – свободные углеводы) и потреблением О</a:t>
            </a:r>
            <a:r>
              <a:rPr lang="ru-RU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-й и 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-й стадиях:</a:t>
            </a:r>
            <a:b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I: [O</a:t>
            </a:r>
            <a:r>
              <a:rPr lang="ru-RU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ru-RU" sz="1400" b="1" baseline="30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мг О</a:t>
            </a:r>
            <a:r>
              <a:rPr lang="ru-RU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 = 11.941 · [Б] + 0.0834 (R</a:t>
            </a:r>
            <a:r>
              <a:rPr lang="ru-RU" altLang="ru-RU" sz="1400" b="1" baseline="30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0.93)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II: [O</a:t>
            </a:r>
            <a:r>
              <a:rPr lang="ru-RU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ru-RU" sz="1400" b="1" baseline="30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мг О</a:t>
            </a:r>
            <a:r>
              <a:rPr lang="ru-RU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 = 7.4952 · [Л] – 0.4344 (R</a:t>
            </a:r>
            <a:r>
              <a:rPr lang="ru-RU" altLang="ru-RU" sz="1400" b="1" baseline="30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1.00)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III: [O</a:t>
            </a:r>
            <a:r>
              <a:rPr lang="ru-RU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ru-RU" sz="1400" b="1" baseline="30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мг О</a:t>
            </a:r>
            <a:r>
              <a:rPr lang="ru-RU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 = 1.2249 · [У] – 1.3753 (R</a:t>
            </a:r>
            <a:r>
              <a:rPr lang="ru-RU" altLang="ru-RU" sz="1400" b="1" baseline="30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0.87)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(б) – зависимости I – III между содержанием ГВ и общим потреблением О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линейной стадии (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·126) при разных температурах: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I: при 20 </a:t>
            </a:r>
            <a:r>
              <a:rPr lang="ru-RU" altLang="ru-RU" sz="1400" b="1" baseline="30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 мг О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 = 0.2201 · [ГВ] – 0.3454 (R</a:t>
            </a:r>
            <a:r>
              <a:rPr lang="ru-RU" altLang="ru-RU" sz="14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0.77)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II: при 10 </a:t>
            </a:r>
            <a:r>
              <a:rPr lang="ru-RU" altLang="ru-RU" sz="1400" b="1" baseline="30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(б): 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·126, мг О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 = 0.0942 · [ГВ] + 0.5859 (R</a:t>
            </a:r>
            <a:r>
              <a:rPr lang="ru-RU" altLang="ru-RU" sz="14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0.71)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III: при 10 </a:t>
            </a:r>
            <a:r>
              <a:rPr lang="ru-RU" altLang="ru-RU" sz="1400" b="1" baseline="30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(а): 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·126, мг О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 = 0.0442 · [ГВ] + 0.4201 (R</a:t>
            </a:r>
            <a:r>
              <a:rPr lang="ru-RU" altLang="ru-RU" sz="14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0.79)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(в) – зависимости I – III между исходными значениями ХПК</a:t>
            </a:r>
            <a:r>
              <a:rPr lang="ru-RU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общим потреблением О</a:t>
            </a:r>
            <a:r>
              <a:rPr lang="ru-RU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линейной стадии 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I: 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·126, 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 О</a:t>
            </a:r>
            <a:r>
              <a:rPr lang="en-US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0.1758 · [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ХПК</a:t>
            </a:r>
            <a:r>
              <a:rPr lang="en-US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– 0.5899 (R</a:t>
            </a:r>
            <a:r>
              <a:rPr lang="en-US" altLang="ru-RU" sz="1400" b="1" baseline="30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0.97)</a:t>
            </a:r>
            <a:endParaRPr lang="ru-RU" altLang="ru-RU" sz="1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II: 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·126, мг О</a:t>
            </a:r>
            <a:r>
              <a:rPr lang="ru-RU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 = 0.043 · [ХПК</a:t>
            </a:r>
            <a:r>
              <a:rPr lang="ru-RU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+ 2.0191 (R</a:t>
            </a:r>
            <a:r>
              <a:rPr lang="ru-RU" altLang="ru-RU" sz="1400" b="1" baseline="30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0.93)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III: 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·126, мг О</a:t>
            </a:r>
            <a:r>
              <a:rPr lang="ru-RU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 = 0.0625 · [ХПК</a:t>
            </a:r>
            <a:r>
              <a:rPr lang="ru-RU" altLang="ru-RU" sz="1400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+ 0.5212 (R</a:t>
            </a:r>
            <a:r>
              <a:rPr lang="ru-RU" altLang="ru-RU" sz="1400" b="1" baseline="30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0.85)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(г) – зависимости I – III между скоростями изменения условно «стойких» компонентов ОВ ([ХПК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ХПК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]/126) и потребления О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линейной стадии 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I: 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мг О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ru-RU" altLang="ru-RU" sz="1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л·сут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1.0211·([ХПК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ХПК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]/126) + 0.0048 (R</a:t>
            </a:r>
            <a:r>
              <a:rPr lang="ru-RU" altLang="ru-RU" sz="14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0.93)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II: 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мг О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ru-RU" altLang="ru-RU" sz="1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л·сут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0.2611·([ХПК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ХПК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]/126) + 0.0060 (R</a:t>
            </a:r>
            <a:r>
              <a:rPr lang="ru-RU" altLang="ru-RU" sz="14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0.98)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-III: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мг О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ru-RU" altLang="ru-RU" sz="1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л·сут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0.0658·([ХПК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ХПК</a:t>
            </a:r>
            <a:r>
              <a:rPr lang="ru-RU" altLang="ru-RU" sz="1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]/126) + 0.0068 (R</a:t>
            </a:r>
            <a:r>
              <a:rPr lang="ru-RU" altLang="ru-RU" sz="14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0.60)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Номер слайда 1">
            <a:extLst>
              <a:ext uri="{FF2B5EF4-FFF2-40B4-BE49-F238E27FC236}">
                <a16:creationId xmlns:a16="http://schemas.microsoft.com/office/drawing/2014/main" xmlns="" id="{A5674571-74CA-499B-9CA0-A4FBED8BB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423B65-C9D1-4DAB-8A69-591049857DC7}" type="slidenum">
              <a:rPr lang="ru-RU" altLang="ru-RU" sz="2400" smtClean="0">
                <a:solidFill>
                  <a:srgbClr val="FFFFFF"/>
                </a:solidFill>
              </a:rPr>
              <a:pPr/>
              <a:t>14</a:t>
            </a:fld>
            <a:endParaRPr lang="ru-RU" altLang="ru-RU" sz="2400">
              <a:solidFill>
                <a:srgbClr val="FFFFFF"/>
              </a:solidFill>
            </a:endParaRPr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7A7EC4A7-BF79-4607-94F0-57B0657F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113" y="287338"/>
            <a:ext cx="6235700" cy="1449387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3CEE1F30-2B58-4651-B4B9-92C854FA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13" y="-9182"/>
            <a:ext cx="10058400" cy="69991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показателей во взаимосвязях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Ш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4а - б:</a:t>
            </a:r>
            <a:endParaRPr lang="ru-RU" sz="28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93BE605-6F79-47BA-AD73-60B40EC8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85FD7-225D-4BF7-9FCD-024951712009}" type="slidenum">
              <a:rPr lang="ru-RU" altLang="ru-RU" sz="3200" smtClean="0"/>
              <a:pPr>
                <a:defRPr/>
              </a:pPr>
              <a:t>15</a:t>
            </a:fld>
            <a:endParaRPr lang="ru-RU" altLang="ru-RU" sz="32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B0731274-961F-4F79-AAE0-EE1926627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284" y="754389"/>
            <a:ext cx="11804072" cy="529284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u="sng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рис. 4а </a:t>
            </a:r>
            <a:r>
              <a:rPr lang="ru-RU" altLang="ru-RU" sz="21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 зависимостях </a:t>
            </a:r>
            <a:r>
              <a:rPr lang="en-US" altLang="ru-RU" sz="21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21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sz="21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altLang="ru-RU" sz="21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верхней части – высокие значения -- РШ (зима-2017), В центральной части – средние значения - ПГ (Осень -2016), в нижней части -  пониженные значения для ЦП (зима, весна – 2017). </a:t>
            </a:r>
            <a:r>
              <a:rPr lang="ru-RU" altLang="ru-RU" sz="2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100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зависимости </a:t>
            </a:r>
            <a:r>
              <a:rPr lang="en-US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верхней части – высокие показатели ОВ и потребления О2 на </a:t>
            </a:r>
            <a:r>
              <a:rPr lang="en-US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-й стадии – для РШ (зима – 2017)  и для ПГ (весна – 2017),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нижней части – наименьшие показатели для ЦП (осень 2016).</a:t>
            </a:r>
            <a:r>
              <a:rPr lang="ru-RU" altLang="ru-RU" sz="2100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1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100" b="1" u="sng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рис. 4б </a:t>
            </a:r>
            <a:r>
              <a:rPr lang="ru-RU" altLang="ru-RU" sz="21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четко видны три зоны значений ГВ: повышенные – РШ (33 мг О</a:t>
            </a:r>
            <a:r>
              <a:rPr lang="en-US" altLang="ru-RU" sz="21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21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л), средние – ПГ (16.8–18.3 мг О</a:t>
            </a:r>
            <a:r>
              <a:rPr lang="en-US" altLang="ru-RU" sz="21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21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л) и низкие – ЦП (7.2 – 12.0 мг О</a:t>
            </a:r>
            <a:r>
              <a:rPr lang="en-US" altLang="ru-RU" sz="21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21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л). </a:t>
            </a:r>
            <a:endParaRPr lang="ru-RU" altLang="ru-RU" sz="21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100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20 </a:t>
            </a:r>
            <a:r>
              <a:rPr lang="ru-RU" altLang="ru-RU" sz="2100" b="1" cap="none" baseline="30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100" b="1" cap="none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en-US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наиболее резкие изменения ГВ (в пределах 10–20 мг О</a:t>
            </a:r>
            <a:r>
              <a:rPr lang="en-US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л) и общего потребления О2 на линейной стадии (</a:t>
            </a:r>
            <a:r>
              <a:rPr lang="el-GR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ru-RU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126-1</a:t>
            </a:r>
            <a:r>
              <a:rPr lang="ru-RU" altLang="ru-RU" sz="2100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4.7 </a:t>
            </a:r>
            <a:r>
              <a:rPr lang="ru-RU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мг О2</a:t>
            </a:r>
            <a:r>
              <a:rPr lang="en-US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ru-RU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л). </a:t>
            </a:r>
            <a:r>
              <a:rPr lang="en-US" altLang="ru-RU" sz="21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ru-RU" altLang="ru-RU" sz="2100" cap="none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10</a:t>
            </a:r>
            <a:r>
              <a:rPr lang="ru-RU" altLang="ru-RU" sz="2100" b="1" cap="none" baseline="30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– фиксируются разные изменения показателей: 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для зависимости </a:t>
            </a:r>
            <a:r>
              <a:rPr lang="en-US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они менее значимы (</a:t>
            </a:r>
            <a:r>
              <a:rPr lang="el-GR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126-1</a:t>
            </a:r>
            <a:r>
              <a:rPr lang="ru-RU" altLang="ru-RU" sz="2100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мг О2</a:t>
            </a:r>
            <a:r>
              <a:rPr lang="en-US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л),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- для зависимости </a:t>
            </a:r>
            <a:r>
              <a:rPr lang="en-US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III – </a:t>
            </a: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характерны большие изменения концентраций ГВ (до 33 мг О</a:t>
            </a:r>
            <a:r>
              <a:rPr lang="en-US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л) при меньшей изменчивости значений </a:t>
            </a:r>
            <a:r>
              <a:rPr lang="el-GR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126-</a:t>
            </a: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от </a:t>
            </a:r>
            <a:r>
              <a:rPr lang="en-US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до 1</a:t>
            </a:r>
            <a:r>
              <a:rPr lang="en-US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 мг О2</a:t>
            </a:r>
            <a:r>
              <a:rPr lang="en-US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ru-RU" altLang="ru-RU" sz="21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л.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3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30D862BD-685F-48D3-948F-A278B197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570" y="107455"/>
            <a:ext cx="10498183" cy="50093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показателей во взаимосвязях </a:t>
            </a:r>
            <a:r>
              <a:rPr 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Ш</a:t>
            </a:r>
            <a:r>
              <a:rPr 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4в - г:</a:t>
            </a: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9A893113-599B-4136-8322-CAC640267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889" y="886288"/>
            <a:ext cx="10561792" cy="541001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7200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7200" b="1" u="sng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рис. 4в </a:t>
            </a:r>
            <a:r>
              <a:rPr lang="ru-RU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выделяются четко три зоны исходных значений ХПК0: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В зоне 1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части зависимостей 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(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для КГ–лето, осень–2013; ЦП -  лето, осень–2013, 2014)  наименьшие значения ХПК0 (16–22 мг О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л) при изменении </a:t>
            </a:r>
            <a:r>
              <a:rPr lang="el-GR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126-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 пределах 1–3 мг О2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л;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зоне 2 значения ХПК0 составляли 20–40 мг о</a:t>
            </a:r>
            <a:r>
              <a:rPr lang="en-US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и</a:t>
            </a:r>
            <a:r>
              <a:rPr lang="en-US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включали среднюю часть зависимости </a:t>
            </a:r>
            <a:r>
              <a:rPr lang="en-US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(ПГ–зима, весна–2013), нижнюю часть зависимости </a:t>
            </a:r>
            <a:r>
              <a:rPr lang="en-US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(ПГ–весна, осень–2016; РШ–осень – 2013) и верхнюю часть зависимости </a:t>
            </a:r>
            <a:r>
              <a:rPr lang="en-US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(ПГ–зима–2016, весна–2017) при изменениях </a:t>
            </a:r>
            <a:r>
              <a:rPr lang="el-GR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126-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2.5–3.5 мг О2</a:t>
            </a:r>
            <a:r>
              <a:rPr lang="en-US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л);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ru-RU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зоне 3 значения ХПК0 составляли 30–50 мг о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и включали верхние участки зависимостей 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(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 – зима -2017) и 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(РШ – зима -2013, 2016) при изменениях </a:t>
            </a:r>
            <a:r>
              <a:rPr lang="el-GR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126-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в пределах 4.0–4.7 мг О2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л);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7200" b="1" u="sng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-4. </a:t>
            </a:r>
            <a:r>
              <a:rPr lang="ru-RU" altLang="ru-RU" sz="7200" b="1" u="sng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4г</a:t>
            </a:r>
            <a:r>
              <a:rPr lang="ru-RU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зависимость </a:t>
            </a:r>
            <a:r>
              <a:rPr lang="en-US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построена преимущественно по данным для ПГ (зима – 2017; зима, весна, лето–2013) и включает диапазоны изменений параметров (</a:t>
            </a:r>
            <a:r>
              <a:rPr lang="en-US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ХПК0 – ХПК126</a:t>
            </a:r>
            <a:r>
              <a:rPr lang="en-US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]/126 – </a:t>
            </a:r>
            <a:r>
              <a:rPr lang="ru-RU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0.01 до 0.032) и </a:t>
            </a:r>
            <a:r>
              <a:rPr lang="el-GR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ru-RU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(от 0.010 до 0.037 мг О2</a:t>
            </a:r>
            <a:r>
              <a:rPr lang="en-US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ru-RU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(л </a:t>
            </a:r>
            <a:r>
              <a:rPr lang="ru-RU" altLang="ru-RU" sz="7200" b="1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сут</a:t>
            </a:r>
            <a:r>
              <a:rPr lang="ru-RU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включает результаты анализа вод из горизонта 1 м (РШ – зима, осень – 2013; ПГ, </a:t>
            </a:r>
            <a:r>
              <a:rPr lang="ru-RU" altLang="ru-RU" sz="7200" b="1" cap="none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ПхГ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–весна, осень–2013; КГ–зима, весна, лето–2013; ЦП–весна–2013, лето–2014, зима–2017) при этом значения (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ХПК0 – ХПК126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]/126 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изменяются в пределах от 0.02 до 0.10) и </a:t>
            </a:r>
            <a:r>
              <a:rPr lang="el-GR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(от 0.010 до 0.030 мг О2</a:t>
            </a:r>
            <a:r>
              <a:rPr lang="en-US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(л </a:t>
            </a:r>
            <a:r>
              <a:rPr lang="ru-RU" altLang="ru-RU" sz="7200" b="1" cap="none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сут</a:t>
            </a:r>
            <a:r>
              <a:rPr lang="ru-RU" altLang="ru-RU" sz="72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)).</a:t>
            </a:r>
            <a:endParaRPr lang="ru-RU" altLang="ru-RU" sz="7200" b="1" cap="none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72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en-US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построена по данным анализа воды из ЦП (лето, осень – 2013; весна, осень – 2014) и включает значения </a:t>
            </a:r>
            <a:r>
              <a:rPr lang="en-US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ХПК0 – ХПК126</a:t>
            </a:r>
            <a:r>
              <a:rPr lang="en-US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]/126 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0.02 до 0.07 и </a:t>
            </a:r>
            <a:r>
              <a:rPr lang="el-GR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&lt; 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0.010 мг О2</a:t>
            </a:r>
            <a:r>
              <a:rPr lang="en-US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(л </a:t>
            </a:r>
            <a:r>
              <a:rPr lang="ru-RU" altLang="ru-RU" sz="72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сут</a:t>
            </a: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72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Ш.</a:t>
            </a:r>
            <a:endParaRPr lang="ru-RU" altLang="ru-RU" sz="7200" b="1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330ECC-0792-47E8-9D73-6B94FEC2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1239" y="6296298"/>
            <a:ext cx="1254442" cy="528366"/>
          </a:xfrm>
        </p:spPr>
        <p:txBody>
          <a:bodyPr/>
          <a:lstStyle/>
          <a:p>
            <a:pPr>
              <a:defRPr/>
            </a:pPr>
            <a:fld id="{DBF85FD7-225D-4BF7-9FCD-024951712009}" type="slidenum">
              <a:rPr lang="ru-RU" altLang="ru-RU" sz="2400" smtClean="0"/>
              <a:pPr>
                <a:defRPr/>
              </a:pPr>
              <a:t>16</a:t>
            </a:fld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418406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CEFC48-C559-4C7C-8DAD-612BD5B7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365" y="86569"/>
            <a:ext cx="10058400" cy="8422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взаимосвязям показателей ОВ и параметров БПК на рис. 4:</a:t>
            </a:r>
            <a:endParaRPr lang="ru-RU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168D0B8-B624-4C36-87CC-80E6E7F4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541" y="905553"/>
            <a:ext cx="11587942" cy="541540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Важно отметить по зависимостям на рис. 4г – повышение скорости потребления О2 на линейной стадии происходит с ростом скорости изменения условно «стойких» компонентов ОВ </a:t>
            </a:r>
            <a:r>
              <a:rPr lang="en-US" altLang="ru-RU" sz="20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altLang="ru-RU" sz="20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ХПК0 – ХПК126</a:t>
            </a:r>
            <a:r>
              <a:rPr lang="en-US" altLang="ru-RU" sz="20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]/126</a:t>
            </a:r>
            <a:r>
              <a:rPr lang="ru-RU" altLang="ru-RU" sz="2000" b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Скорости изменения компонентов ГВ, которые относятся к этим компонентам, крайне малы и слабо меняются ПО сезонам года. очевидно, Это связано с влиянием взвешенных компонентов ОВ, которые увеличиваются в водоемах с выраженным трофическим статусом и играют важную роль при трансформации компонентов ОВ.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Анализ данных на рис. 4 выделяет следующие закономерности: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- в зону 1 на рис. 4 б-г попадают в основном  </a:t>
            </a:r>
            <a:r>
              <a:rPr lang="ru-RU" altLang="ru-RU" sz="20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низкопродуктивные</a:t>
            </a:r>
            <a:r>
              <a:rPr lang="ru-RU" altLang="ru-RU" sz="20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акватории Онежского озера (ЦП и КГ), а иногда </a:t>
            </a:r>
            <a:r>
              <a:rPr lang="ru-RU" altLang="ru-RU" sz="20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ПхГ</a:t>
            </a:r>
            <a:r>
              <a:rPr lang="ru-RU" altLang="ru-RU" sz="20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(мелководная с хорошим водообменом) и ПГ в летне-осенний период, когда гидрохимические характеристики вод в ПГ и ЦП близки.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- в промежуточную зону 2 попадают участки ПГ и </a:t>
            </a:r>
            <a:r>
              <a:rPr lang="ru-RU" altLang="ru-RU" sz="20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ПхГ</a:t>
            </a:r>
            <a:r>
              <a:rPr lang="ru-RU" altLang="ru-RU" sz="20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которые более продуктивны в сравнении с открытыми районами Онежского озера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- в зону 3 попадают наиболее продуктивные  устьевые участки РШ и ПГ в весенний и зимний периоды, когда вода в ПГ по гидрохимическим показателям близка к воде Из устья РШ.</a:t>
            </a:r>
            <a:endParaRPr lang="ru-RU" altLang="ru-RU" sz="2000" b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22A4BD4-E1B3-4BDE-A50F-DCEDC11D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3490" y="6492875"/>
            <a:ext cx="1311275" cy="365125"/>
          </a:xfrm>
        </p:spPr>
        <p:txBody>
          <a:bodyPr/>
          <a:lstStyle/>
          <a:p>
            <a:pPr>
              <a:defRPr/>
            </a:pPr>
            <a:fld id="{34ECBE57-BADE-4D7F-8470-8E7695F5268D}" type="slidenum">
              <a:rPr lang="ru-RU" altLang="ru-RU" sz="2400" smtClean="0"/>
              <a:pPr>
                <a:defRPr/>
              </a:pPr>
              <a:t>17</a:t>
            </a:fld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575257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03F434E6-8A2B-40F2-BBA4-FFC8CFF5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21391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5. Зависимости между исходными концентрациями взвешенного вещества и общим потреблением кислорода на линейной стадии (ω</a:t>
            </a:r>
            <a:r>
              <a:rPr lang="en-US" altLang="ru-RU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·126) в водах из разных районов Онежского озера при: (а) – 20 </a:t>
            </a:r>
            <a:r>
              <a:rPr lang="ru-RU" altLang="ru-RU" sz="20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(б) – 10 </a:t>
            </a:r>
            <a:r>
              <a:rPr lang="ru-RU" altLang="ru-RU" sz="20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Номер слайда 1">
            <a:extLst>
              <a:ext uri="{FF2B5EF4-FFF2-40B4-BE49-F238E27FC236}">
                <a16:creationId xmlns:a16="http://schemas.microsoft.com/office/drawing/2014/main" xmlns="" id="{7C544BBC-AA3D-4A4D-9B4A-749629B94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EE76AB6-9F12-4041-9BBF-EFC445944AB8}" type="slidenum">
              <a:rPr lang="ru-RU" altLang="ru-RU" sz="2400" smtClean="0">
                <a:solidFill>
                  <a:srgbClr val="FFFFFF"/>
                </a:solidFill>
              </a:rPr>
              <a:pPr/>
              <a:t>18</a:t>
            </a:fld>
            <a:endParaRPr lang="ru-RU" altLang="ru-RU" sz="2400" dirty="0">
              <a:solidFill>
                <a:srgbClr val="FFFFFF"/>
              </a:solidFill>
            </a:endParaRPr>
          </a:p>
        </p:txBody>
      </p:sp>
      <p:pic>
        <p:nvPicPr>
          <p:cNvPr id="23556" name="Рисунок 10">
            <a:extLst>
              <a:ext uri="{FF2B5EF4-FFF2-40B4-BE49-F238E27FC236}">
                <a16:creationId xmlns:a16="http://schemas.microsoft.com/office/drawing/2014/main" xmlns="" id="{62896C4E-501A-4E13-9BE0-1164C9FD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6" y="1242410"/>
            <a:ext cx="11253475" cy="474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65F001-4BE0-4ACC-AEBE-0B4149AE829B}"/>
              </a:ext>
            </a:extLst>
          </p:cNvPr>
          <p:cNvSpPr txBox="1"/>
          <p:nvPr/>
        </p:nvSpPr>
        <p:spPr>
          <a:xfrm>
            <a:off x="873457" y="2278250"/>
            <a:ext cx="10604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7DBB946-E38F-4F37-A8A2-C39F9C28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13" y="0"/>
            <a:ext cx="10058400" cy="5407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показателей во взаимосвязи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5:</a:t>
            </a:r>
          </a:p>
        </p:txBody>
      </p:sp>
      <p:sp>
        <p:nvSpPr>
          <p:cNvPr id="24579" name="Номер слайда 1">
            <a:extLst>
              <a:ext uri="{FF2B5EF4-FFF2-40B4-BE49-F238E27FC236}">
                <a16:creationId xmlns:a16="http://schemas.microsoft.com/office/drawing/2014/main" xmlns="" id="{C8EC3CD8-15C0-4476-92F9-C21F0A81B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BCF544-98E7-4C38-BB15-E5514BC11F04}" type="slidenum">
              <a:rPr lang="ru-RU" altLang="ru-RU" sz="2400" smtClean="0">
                <a:solidFill>
                  <a:srgbClr val="FFFFFF"/>
                </a:solidFill>
              </a:rPr>
              <a:pPr/>
              <a:t>19</a:t>
            </a:fld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24580" name="Объект 5">
            <a:extLst>
              <a:ext uri="{FF2B5EF4-FFF2-40B4-BE49-F238E27FC236}">
                <a16:creationId xmlns:a16="http://schemas.microsoft.com/office/drawing/2014/main" xmlns="" id="{7F7D7458-F47F-464C-B089-E54FBA129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505" y="540768"/>
            <a:ext cx="11827655" cy="591876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взаимосвязи </a:t>
            </a:r>
            <a:r>
              <a:rPr lang="en-US" altLang="ru-RU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20 и 10 </a:t>
            </a:r>
            <a:r>
              <a:rPr lang="ru-RU" altLang="ru-RU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(данные разных районов Онежского оз. и сезонов - зима, лето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2013, 2016 гг., весна, осень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2016, 2017 гг.) по средним концентрациям  компонентов ОВ выделяются три группы: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верхней части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из горизонта 1 м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высокими значениями ОВ (ХПК</a:t>
            </a:r>
            <a:r>
              <a:rPr lang="ru-RU" altLang="ru-RU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48.6, ПО = 22.6 мг О/л, ТОС = 17.5 мг/л):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20 </a:t>
            </a:r>
            <a:r>
              <a:rPr lang="ru-RU" altLang="ru-RU" b="1" baseline="30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вода РШ (зима 2013, 2016),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1.6–2.0 (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1.8 мг/л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ru-RU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3.99–4.11 (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4.04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мг </a:t>
            </a:r>
            <a:r>
              <a:rPr lang="en-US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при 10 </a:t>
            </a:r>
            <a:r>
              <a:rPr lang="ru-RU" altLang="ru-RU" b="1" baseline="30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РШ (лето 2013, зима – 2016)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в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ысокими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значениями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2.0–2.5 (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2.3) мг/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и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ru-RU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3.44–2.53 (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2.99) мг </a:t>
            </a:r>
            <a:r>
              <a:rPr lang="en-US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/л;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- 2. в средней части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значения ОВ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(ХПК</a:t>
            </a:r>
            <a:r>
              <a:rPr lang="ru-RU" altLang="ru-RU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25.7, ПО = 11.5 мг О/л, ТОС = 9.9 мг/л), вода из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(зима 2013, 2017 гг., весна/осень 2016 г.) и </a:t>
            </a:r>
            <a:r>
              <a:rPr lang="ru-RU" altLang="ru-RU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ПхГ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(лето 2013 г.):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20 </a:t>
            </a:r>
            <a:r>
              <a:rPr lang="ru-RU" altLang="ru-RU" b="1" baseline="30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 колебаниями значений РМ и ω</a:t>
            </a:r>
            <a:r>
              <a:rPr lang="en-US" altLang="ru-RU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 соответственно в пределах 0.4–1.1 (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мг/л и 3.38–2.67 (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3.05)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 О</a:t>
            </a:r>
            <a:r>
              <a:rPr lang="ru-RU" altLang="ru-RU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/л, а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10 </a:t>
            </a:r>
            <a:r>
              <a:rPr lang="ru-RU" altLang="ru-RU" b="1" baseline="30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ru-RU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1.45–2.44 (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1.84) мг О</a:t>
            </a:r>
            <a:r>
              <a:rPr lang="ru-RU" altLang="ru-RU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20 и 10 </a:t>
            </a:r>
            <a:r>
              <a:rPr lang="ru-RU" altLang="ru-RU" b="1" baseline="30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высокие показатели ПГ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(зима 2013, 2017 гг.) в воде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горизонтов (от 1 м до дна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остальные пробы воды –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горизонта 1 м;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- 3. в нижней части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значения ОВ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(ХПК</a:t>
            </a:r>
            <a:r>
              <a:rPr lang="ru-RU" altLang="ru-RU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18.0, ПО = 8.3 мг О/л, ТОС = 7.3 мг/л) в воде из КГ (зима 2013 г.), </a:t>
            </a:r>
            <a:r>
              <a:rPr lang="ru-RU" altLang="ru-RU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ПхГ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(осень 2013 г.) и ЦП (зима 2017 г.).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-при 20 </a:t>
            </a:r>
            <a:r>
              <a:rPr lang="ru-RU" altLang="ru-RU" b="1" baseline="30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 в воде ЦП и </a:t>
            </a:r>
            <a:r>
              <a:rPr lang="ru-RU" altLang="ru-RU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ПхГ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(0.4 мг/л), а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– РМ = 0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ru-RU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пределах 2.23–1.66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(2.04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мг О</a:t>
            </a:r>
            <a:r>
              <a:rPr lang="ru-RU" altLang="ru-RU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-при 10 </a:t>
            </a:r>
            <a:r>
              <a:rPr lang="ru-RU" altLang="ru-RU" b="1" baseline="30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ru-RU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2.10–0.79 (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1.33) мг О</a:t>
            </a:r>
            <a:r>
              <a:rPr lang="ru-RU" altLang="ru-RU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вода из ЦП и </a:t>
            </a:r>
            <a:r>
              <a:rPr lang="ru-RU" altLang="ru-RU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ПхГ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горизонта 1 м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из КГ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  горизонтов (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м до дна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>
            <a:extLst>
              <a:ext uri="{FF2B5EF4-FFF2-40B4-BE49-F238E27FC236}">
                <a16:creationId xmlns:a16="http://schemas.microsoft.com/office/drawing/2014/main" xmlns="" id="{5923AFA9-422E-463D-85EF-1D2739E6C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508000"/>
            <a:ext cx="9034462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latin typeface="Arial Black" panose="020B0A04020102020204" pitchFamily="34" charset="0"/>
              </a:rPr>
              <a:t>        </a:t>
            </a:r>
            <a:r>
              <a:rPr lang="en-US" altLang="ru-RU" sz="2000" b="1">
                <a:latin typeface="Arial Black" panose="020B0A04020102020204" pitchFamily="34" charset="0"/>
              </a:rPr>
              <a:t>C 2000-</a:t>
            </a:r>
            <a:r>
              <a:rPr lang="ru-RU" altLang="ru-RU" sz="2000" b="1">
                <a:latin typeface="Arial Black" panose="020B0A04020102020204" pitchFamily="34" charset="0"/>
              </a:rPr>
              <a:t>х гг. на водоемах Карелии под руководством </a:t>
            </a:r>
          </a:p>
          <a:p>
            <a:pPr algn="just" eaLnBrk="1" hangingPunct="1"/>
            <a:r>
              <a:rPr lang="ru-RU" altLang="ru-RU" sz="2000" b="1">
                <a:latin typeface="Arial Black" panose="020B0A04020102020204" pitchFamily="34" charset="0"/>
              </a:rPr>
              <a:t> П. А. Лозовика проводились исследования содержания ОВ – сначала косвенных показателей (ПО, БО, ЦВ, </a:t>
            </a:r>
            <a:r>
              <a:rPr lang="en-US" altLang="ru-RU" sz="2000" b="1" i="1">
                <a:latin typeface="Arial Black" panose="020B0A04020102020204" pitchFamily="34" charset="0"/>
              </a:rPr>
              <a:t>I</a:t>
            </a:r>
            <a:r>
              <a:rPr lang="ru-RU" altLang="ru-RU" sz="2000" b="1">
                <a:latin typeface="Arial Black" panose="020B0A04020102020204" pitchFamily="34" charset="0"/>
              </a:rPr>
              <a:t>инт</a:t>
            </a:r>
            <a:r>
              <a:rPr lang="ru-RU" altLang="ru-RU" sz="2000" b="1" i="1">
                <a:latin typeface="Arial Black" panose="020B0A04020102020204" pitchFamily="34" charset="0"/>
              </a:rPr>
              <a:t>), </a:t>
            </a:r>
            <a:r>
              <a:rPr lang="ru-RU" altLang="ru-RU" sz="2000" b="1">
                <a:latin typeface="Arial Black" panose="020B0A04020102020204" pitchFamily="34" charset="0"/>
              </a:rPr>
              <a:t>а затем и по отлаженной методике аналитически измеренных его фракций – </a:t>
            </a:r>
            <a:r>
              <a:rPr lang="ru-RU" altLang="ru-RU" sz="2000" b="1" u="sng">
                <a:latin typeface="Arial Black" panose="020B0A04020102020204" pitchFamily="34" charset="0"/>
              </a:rPr>
              <a:t>автохтонного ОВ</a:t>
            </a:r>
            <a:r>
              <a:rPr lang="ru-RU" altLang="ru-RU" sz="2000" b="1">
                <a:latin typeface="Arial Black" panose="020B0A04020102020204" pitchFamily="34" charset="0"/>
              </a:rPr>
              <a:t> (формируется в водоемах фитопланктоном) и </a:t>
            </a:r>
            <a:r>
              <a:rPr lang="ru-RU" altLang="ru-RU" sz="2000" b="1" u="sng">
                <a:latin typeface="Arial Black" panose="020B0A04020102020204" pitchFamily="34" charset="0"/>
              </a:rPr>
              <a:t>аллохтонного ОВ</a:t>
            </a:r>
            <a:r>
              <a:rPr lang="ru-RU" altLang="ru-RU" sz="2000" b="1">
                <a:latin typeface="Arial Black" panose="020B0A04020102020204" pitchFamily="34" charset="0"/>
              </a:rPr>
              <a:t> (привносится в водоемы с речным стоком и со сточными водами). К настоящему времени предложен ряд классификаций вод Карельского региона, учитывающих показатели ОВ.</a:t>
            </a:r>
          </a:p>
          <a:p>
            <a:pPr algn="just" eaLnBrk="1" hangingPunct="1"/>
            <a:r>
              <a:rPr lang="ru-RU" altLang="ru-RU" sz="2000" b="1"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lang="ru-RU" altLang="ru-RU" sz="2000">
                <a:latin typeface="Arial Black" panose="020B0A04020102020204" pitchFamily="34" charset="0"/>
                <a:cs typeface="Times New Roman" panose="02020603050405020304" pitchFamily="18" charset="0"/>
              </a:rPr>
              <a:t>В лаборатории гидрохимии и гидрогеологии ИВПС КарНЦ РАН с начала 2010-х гг. накоплен значительный массив данных по проводившимся длительным БПК-экспериментам в разнотипных водоемах Карелии. В этом исследовании представлены данные по измеренным концентрациям разных фракций ОВ и длительным БПК-тестам в разных акваториях Онежского озера, воды которых отличаются по своему качеству.</a:t>
            </a:r>
            <a:r>
              <a:rPr lang="ru-RU" altLang="ru-RU" sz="2000" b="1">
                <a:latin typeface="Arial Black" panose="020B0A04020102020204" pitchFamily="34" charset="0"/>
              </a:rPr>
              <a:t>   </a:t>
            </a:r>
          </a:p>
        </p:txBody>
      </p:sp>
      <p:sp>
        <p:nvSpPr>
          <p:cNvPr id="11267" name="Номер слайда 1">
            <a:extLst>
              <a:ext uri="{FF2B5EF4-FFF2-40B4-BE49-F238E27FC236}">
                <a16:creationId xmlns:a16="http://schemas.microsoft.com/office/drawing/2014/main" xmlns="" id="{8208294E-748B-4D1F-83C4-F5E5442ED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01238" y="6391275"/>
            <a:ext cx="2089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FEDE458-165D-4CB0-BD37-BFA45715A3DB}" type="slidenum">
              <a:rPr lang="ru-RU" altLang="ru-RU" sz="3600" b="1" smtClean="0">
                <a:solidFill>
                  <a:srgbClr val="FFFFFF"/>
                </a:solidFill>
              </a:rPr>
              <a:pPr/>
              <a:t>2</a:t>
            </a:fld>
            <a:endParaRPr lang="ru-RU" altLang="ru-RU" sz="36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5A5B2CEC-CD65-4D5B-9F0F-5F3491DD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195264"/>
            <a:ext cx="10058400" cy="436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показателей во взаимосвязи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5: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Объект 9">
            <a:extLst>
              <a:ext uri="{FF2B5EF4-FFF2-40B4-BE49-F238E27FC236}">
                <a16:creationId xmlns:a16="http://schemas.microsoft.com/office/drawing/2014/main" xmlns="" id="{621AE47F-6A6F-45C2-86A8-EF7B3FF13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574" y="797185"/>
            <a:ext cx="11039302" cy="545398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взаимосвязи </a:t>
            </a:r>
            <a:r>
              <a:rPr lang="en-US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20 и 10 </a:t>
            </a:r>
            <a:r>
              <a:rPr lang="ru-RU" altLang="ru-RU" b="1" u="sng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данные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районов Онежского оз. и сезонов (весна, лето, осень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2013, весна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016, 2017 гг.) подразделяются на две группы: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- 1: при 20 </a:t>
            </a:r>
            <a:r>
              <a:rPr lang="ru-RU" altLang="ru-RU" b="1" baseline="30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для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весны со средними значениями ОВ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(ХПК</a:t>
            </a:r>
            <a:r>
              <a:rPr lang="ru-RU" altLang="ru-RU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25.5, ПО = 12.4 мг О/л, ТОС = 9.7 мг/л)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КГ, ПГ и </a:t>
            </a:r>
            <a:r>
              <a:rPr lang="ru-RU" altLang="ru-RU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ПхГ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(весна 2013) и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(весна 2017) со значениями РМ - 4.4–2.6 (средняя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мг/л и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ru-RU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- 4.64–2.61 (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3.43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мг </a:t>
            </a:r>
            <a:r>
              <a:rPr lang="en-US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/л; 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10 </a:t>
            </a:r>
            <a:r>
              <a:rPr lang="ru-RU" altLang="ru-RU" b="1" baseline="30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значения ОВ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(ХПК</a:t>
            </a:r>
            <a:r>
              <a:rPr lang="ru-RU" altLang="ru-RU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27.4, ПО = 12.7 мг О/л, ТОС = 10.4 мг/л) со значениями 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- 6.0–4.4 (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мг/л и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ru-RU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- 3.11–2.50 (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2.81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мг </a:t>
            </a:r>
            <a:r>
              <a:rPr lang="en-US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 -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из КГ (весна 2013), РШ (осень 2013),  ПГ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2013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Отбор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 из ПГ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 горизонтов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м до дна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другие -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 1 м.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- 2:  при 20 </a:t>
            </a:r>
            <a:r>
              <a:rPr lang="ru-RU" altLang="ru-RU" b="1" baseline="30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из горизонтов (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м до дна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средними значениями ОВ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(ХПК</a:t>
            </a:r>
            <a:r>
              <a:rPr lang="ru-RU" altLang="ru-RU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17.0, ПО = 7.6 мг О/л, ТОС = 7.1 мг/л) -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ПГ (весна 2013 г.), ЦП  (осень 2013 г. и весна 2017 г.), КГ (лета и осени 2013 г.)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значениях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2.6–1.4 (средняя 1.9) мг/л и ω</a:t>
            </a:r>
            <a:r>
              <a:rPr lang="en-US" altLang="ru-RU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·126 - 2.24–1.45 (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1.93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мг </a:t>
            </a:r>
            <a:r>
              <a:rPr lang="en-US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/л;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 10 </a:t>
            </a:r>
            <a:r>
              <a:rPr lang="ru-RU" altLang="ru-RU" b="1" baseline="30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вода из РШ (лето 2013 г., весна 2016 г., зима и весна 2017 г.), КГ (лето 2013 г.) и ПГ (осень 2013 г.), средние значения ОВ выше, чем при 20 </a:t>
            </a:r>
            <a:r>
              <a:rPr lang="ru-RU" altLang="ru-RU" b="1" baseline="30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(ХПК</a:t>
            </a:r>
            <a:r>
              <a:rPr lang="ru-RU" altLang="ru-RU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31.7, ПО = 14.6 мг О/л, ТОС = 12.0 мг/л) при повышенных РМ – 0.8–11.5 (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мг/л и значениях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ru-RU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0.90–1.80 (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1.24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мг </a:t>
            </a:r>
            <a:r>
              <a:rPr lang="en-US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/л. При 10 </a:t>
            </a:r>
            <a:r>
              <a:rPr lang="ru-RU" altLang="ru-RU" baseline="30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воде РШ (отбор из 1 м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повышены значения ω</a:t>
            </a:r>
            <a:r>
              <a:rPr lang="en-US" altLang="ru-RU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 и РМ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(соответственно для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зимы в весны 2017 г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другие варианты отбора воды -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горизонтов  слоя (от 1 м до дна).</a:t>
            </a:r>
          </a:p>
        </p:txBody>
      </p:sp>
      <p:sp>
        <p:nvSpPr>
          <p:cNvPr id="25604" name="Номер слайда 1">
            <a:extLst>
              <a:ext uri="{FF2B5EF4-FFF2-40B4-BE49-F238E27FC236}">
                <a16:creationId xmlns:a16="http://schemas.microsoft.com/office/drawing/2014/main" xmlns="" id="{FF91D5D3-AC15-47F0-84A3-051378F8A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9D2580-0F63-44FA-9896-5F50AC30C355}" type="slidenum">
              <a:rPr lang="ru-RU" altLang="ru-RU" sz="2400" smtClean="0">
                <a:solidFill>
                  <a:srgbClr val="FFFFFF"/>
                </a:solidFill>
              </a:rPr>
              <a:pPr/>
              <a:t>20</a:t>
            </a:fld>
            <a:endParaRPr lang="ru-RU" altLang="ru-RU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20C8E088-D1FE-46F6-99D6-4550340B4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92" y="21629"/>
            <a:ext cx="10058400" cy="46080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показателей во взаимосвязи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5: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Объект 9">
            <a:extLst>
              <a:ext uri="{FF2B5EF4-FFF2-40B4-BE49-F238E27FC236}">
                <a16:creationId xmlns:a16="http://schemas.microsoft.com/office/drawing/2014/main" xmlns="" id="{FDF457CB-3028-4375-B71C-1E2E1481B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465" y="482436"/>
            <a:ext cx="11388437" cy="547052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взаимосвязи </a:t>
            </a:r>
            <a:r>
              <a:rPr lang="en-US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20 и 10 </a:t>
            </a:r>
            <a:r>
              <a:rPr lang="ru-RU" altLang="ru-RU" b="1" u="sng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данные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разных районов Онежского оз. и сезонов (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весна, лето, осень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г., весна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2016, 2017 г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г.), подразделяются на две группы: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- 1: при 20 </a:t>
            </a:r>
            <a:r>
              <a:rPr lang="ru-RU" altLang="ru-RU" b="1" baseline="30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средние значения ОВ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(ХПК</a:t>
            </a:r>
            <a:r>
              <a:rPr lang="ru-RU" altLang="ru-RU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23.5, ПО = 10.6 мг О/л, ТОС = 9.7 мг/л), осенняя вода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РШ и ЦП (2013);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крайних значения: повышенные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воде из РШ -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6.0 мг/л) и  ω</a:t>
            </a:r>
            <a:r>
              <a:rPr lang="en-US" altLang="ru-RU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2.91 мг </a:t>
            </a:r>
            <a:r>
              <a:rPr lang="en-US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 низкие в воде из ЦП (соответственно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 мг/л и 0.40 мг </a:t>
            </a:r>
            <a:r>
              <a:rPr lang="en-US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/л). Вода в РШ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отбиралась из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 1 м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ЦП – из разных горизонтов (от 1 м до дна);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-2: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10 </a:t>
            </a:r>
            <a:r>
              <a:rPr lang="ru-RU" altLang="ru-RU" b="1" baseline="30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весенняя вода с высокими значениями ОВ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(ХПК</a:t>
            </a:r>
            <a:r>
              <a:rPr lang="ru-RU" altLang="ru-RU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33.4, ПО = 19.7 мг О/л, ТОС = 11.8 мг/л):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РШ (2013) из горизонта 1 м с повышенными значениями РМ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9.3 мг/л)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ru-RU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 (3.55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 О</a:t>
            </a:r>
            <a:r>
              <a:rPr lang="ru-RU" altLang="ru-RU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/л); и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со средними значениями ОВ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(ХПК</a:t>
            </a:r>
            <a:r>
              <a:rPr lang="ru-RU" altLang="ru-RU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20.5, ПО = 9.2 мг О/л, ТОС = 8.5 мг/л)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ПГ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КГ, </a:t>
            </a:r>
            <a:r>
              <a:rPr lang="ru-RU" altLang="ru-RU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ПхГ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ЦП (весна – 2013, 2016, 2017 гг., лето, осень – 2013 г.)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значениях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 -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3.0–1.8 (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2.1)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мг/л и 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ru-RU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 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1.18–0.58 (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0.80) мг </a:t>
            </a:r>
            <a:r>
              <a:rPr lang="en-US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Отбор воды из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 (весна 2017 г.) и </a:t>
            </a:r>
            <a:r>
              <a:rPr lang="ru-RU" altLang="ru-RU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ПхГ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(лето 2013 г.) - из горизонта  1 м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других случаях - из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горизонтов слоя (от 1 м до дна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на рис. 5  положение значений показателей на взаимосвязях </a:t>
            </a:r>
            <a:r>
              <a:rPr lang="en-US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I–III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значениями потребления </a:t>
            </a:r>
            <a:r>
              <a:rPr lang="en-US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линейной стадии за 126 </a:t>
            </a:r>
            <a:r>
              <a:rPr lang="ru-RU" alt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(ω</a:t>
            </a:r>
            <a:r>
              <a:rPr lang="en-US" altLang="ru-RU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·126) и исходными значениями концентраций взвешенного в-</a:t>
            </a:r>
            <a:r>
              <a:rPr lang="ru-RU" alt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(РМ) в воде каждого района определяются: содержанием ОВ, типом исследуемых вод в отдельных районах озера (качество воды снижается в ряду ЦП – </a:t>
            </a:r>
            <a:r>
              <a:rPr lang="ru-RU" alt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ПхГ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ПГ – КГ – РШ), сезоном отбора проб воды, режимом отбора проб (1 или 2), а также температурой проведения экспериментов (20 и 10 </a:t>
            </a:r>
            <a:r>
              <a:rPr lang="ru-RU" altLang="ru-RU" b="1" baseline="30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endParaRPr lang="ru-RU" alt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показатели ОВ (ХПК</a:t>
            </a:r>
            <a:r>
              <a:rPr lang="ru-RU" altLang="ru-RU" sz="1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27.4, ПО = 12.7 мг О/л, ТОС = 10.4 мг/л) со значениями  РМ и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·126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воде из КГ (весна 2013 г.) и РШ (осень 2013 г.) соответственно в пределах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6.0–4.4 (5.2) мг/л и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3.11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2.50 (2.81) мг </a:t>
            </a:r>
            <a:r>
              <a:rPr lang="en-US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1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/л. Вода из ПГ (весна 2013 г.) отбиралась из горизонтов (от 1 м до дна), все другие пробы отобраны из горизонта 1 м.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Вторая группа: при 20 </a:t>
            </a:r>
            <a:r>
              <a:rPr lang="ru-RU" altLang="ru-RU" sz="1800" b="1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воде из горизонтов (от 1 м до дна) со средними показателями ОВ (ХПК</a:t>
            </a:r>
            <a:r>
              <a:rPr lang="ru-RU" altLang="ru-RU" sz="1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17.0, ПО = 7.6 мг О/л, ТОС = 7.1 мг/л)  в ПГ (весна 2013 г.), ЦП  (осень 2013 г. и весна 2017 г.), КГ (лета и осени 2013 г.) при значениях РМ и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·126, соответственно в пределах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.4 (средняя 1.9) мг/л и 2.24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1.45 (1.93) мг </a:t>
            </a:r>
            <a:r>
              <a:rPr lang="en-US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1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/л;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при 10 </a:t>
            </a:r>
            <a:r>
              <a:rPr lang="ru-RU" altLang="ru-RU" sz="1800" b="1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РШ (лето 2013 г., весна 2016 г., зима и весна 2017 г.), КГ (лето 2013 г.) и ПГ (осень 2013 г.) средние показатели ОВ выше, чем при 20 </a:t>
            </a:r>
            <a:r>
              <a:rPr lang="ru-RU" altLang="ru-RU" sz="1800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(ХПК</a:t>
            </a:r>
            <a:r>
              <a:rPr lang="ru-RU" altLang="ru-RU" sz="1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31.7, ПО = 14.6 мг О/л, ТОС = 12.0 мг/л) при повышенных РМ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0.8–11.5 (3.7) мг/л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значениях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·126 –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0.90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1.80 (1.24) мг </a:t>
            </a:r>
            <a:r>
              <a:rPr lang="en-US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1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/л. При 10 </a:t>
            </a:r>
            <a:r>
              <a:rPr lang="ru-RU" altLang="ru-RU" sz="1800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воде РШ (отбор из 1 м)  повышены значения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·126 и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 (соответственно для зимы в весны 2017 г.), в других случаях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отбор воды проводился из горизонтов (от 1 м до дна).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/>
              <a:t> -</a:t>
            </a:r>
          </a:p>
        </p:txBody>
      </p:sp>
      <p:sp>
        <p:nvSpPr>
          <p:cNvPr id="26628" name="Номер слайда 1">
            <a:extLst>
              <a:ext uri="{FF2B5EF4-FFF2-40B4-BE49-F238E27FC236}">
                <a16:creationId xmlns:a16="http://schemas.microsoft.com/office/drawing/2014/main" xmlns="" id="{6A8E64D7-3C99-488C-8D0D-FFB2B0617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EEA8F9E-BCC1-48D6-823F-4C4E1BC825C8}" type="slidenum">
              <a:rPr lang="ru-RU" altLang="ru-RU" sz="2400" smtClean="0">
                <a:solidFill>
                  <a:srgbClr val="FFFFFF"/>
                </a:solidFill>
              </a:rPr>
              <a:pPr/>
              <a:t>21</a:t>
            </a:fld>
            <a:endParaRPr lang="ru-RU" altLang="ru-RU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35" y="287338"/>
            <a:ext cx="11554690" cy="14493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выявленным взаимосвязям показателей </a:t>
            </a:r>
            <a:r>
              <a:rPr 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 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кинетическими параметрами БПК: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91F29-6AA5-4876-8C3D-6D789A360067}" type="slidenum">
              <a:rPr lang="ru-RU" altLang="ru-RU" sz="3200" smtClean="0"/>
              <a:pPr>
                <a:defRPr/>
              </a:pPr>
              <a:t>22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35" y="1736725"/>
            <a:ext cx="116710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по средним параметрам БПК</a:t>
            </a:r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1. отличия в значениях средних параметров БПК </a:t>
            </a:r>
            <a:r>
              <a:rPr lang="en-US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-й стадии в водах разных районов связаны с разным содержанием лабильных ОВ и пропорций автохтонного</a:t>
            </a:r>
            <a:r>
              <a:rPr lang="en-US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аллохтонного ОВ; 2. в средних скоростях окисления ОВ на линейных стадиях по разным районам отличий нет;</a:t>
            </a:r>
          </a:p>
          <a:p>
            <a:r>
              <a:rPr lang="ru-RU" altLang="ru-RU" sz="2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для линейных стадий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скорости потребления О</a:t>
            </a:r>
            <a:r>
              <a:rPr lang="ru-RU" altLang="ru-RU" sz="2000" b="1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с ростом скорости изменения условных «стойких» компонентов ОВ 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ХПК</a:t>
            </a:r>
            <a:r>
              <a:rPr lang="ru-RU" altLang="ru-RU" sz="2000" b="1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–ХПК</a:t>
            </a:r>
            <a:r>
              <a:rPr lang="ru-RU" altLang="ru-RU" sz="2000" b="1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ru-RU" sz="2000" b="1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]/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126.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Скорости изменения компонентов ГВ, которые относятся  к «стойким» в-вам, крайне  малы и слабо меняются в разные сезоны года. Возможно, что изменения связаны с влиянием взвешенных ОВ, которые выше в водоемах с выраженным трофическим статусом и играют важную роль при трансформации компонентов ОВ; </a:t>
            </a:r>
          </a:p>
          <a:p>
            <a:r>
              <a:rPr lang="ru-RU" altLang="ru-RU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по взвешенным компонентам ОВ</a:t>
            </a: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связи между потреблением О</a:t>
            </a:r>
            <a:r>
              <a:rPr lang="ru-RU" altLang="ru-RU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линейной стадии и исходным содержанием взвешенных в-в (РМ) определяются: содержанием РМ, типом исследуемых вод в отдельных районах озера (качество воды снижается в ряду ЦП – </a:t>
            </a:r>
            <a:r>
              <a:rPr lang="ru-RU" alt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ПхГ</a:t>
            </a: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ПГ– КГ – РШ), сезоном отбора проб воды (режимы (1) или (2), температурой проведения БПК-экспериментов (20 и 10 </a:t>
            </a:r>
            <a:r>
              <a:rPr lang="ru-RU" altLang="ru-RU" sz="20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С).</a:t>
            </a:r>
          </a:p>
        </p:txBody>
      </p:sp>
    </p:spTree>
    <p:extLst>
      <p:ext uri="{BB962C8B-B14F-4D97-AF65-F5344CB8AC3E}">
        <p14:creationId xmlns:p14="http://schemas.microsoft.com/office/powerpoint/2010/main" val="258354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94B734-A83A-4469-AB08-469E07EA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752" y="53281"/>
            <a:ext cx="10058400" cy="4794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</a:rPr>
              <a:t>Публикации по данной теме: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675" name="Прямоугольник 2">
            <a:extLst>
              <a:ext uri="{FF2B5EF4-FFF2-40B4-BE49-F238E27FC236}">
                <a16:creationId xmlns:a16="http://schemas.microsoft.com/office/drawing/2014/main" xmlns="" id="{C3490D2B-99B3-4378-8871-1B44FC50F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04" y="495301"/>
            <a:ext cx="11887200" cy="60016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b="1" u="sng" dirty="0">
                <a:solidFill>
                  <a:srgbClr val="FF0000"/>
                </a:solidFill>
              </a:rPr>
              <a:t>Опубликованные статьи:</a:t>
            </a:r>
          </a:p>
          <a:p>
            <a:pPr>
              <a:lnSpc>
                <a:spcPct val="80000"/>
              </a:lnSpc>
            </a:pPr>
            <a:r>
              <a:rPr lang="ru-RU" b="1" i="1" dirty="0"/>
              <a:t>1. </a:t>
            </a:r>
            <a:r>
              <a:rPr lang="ru-RU" b="1" i="1" dirty="0" err="1"/>
              <a:t>Лозовик</a:t>
            </a:r>
            <a:r>
              <a:rPr lang="ru-RU" b="1" i="1" dirty="0"/>
              <a:t> П. А., </a:t>
            </a:r>
            <a:r>
              <a:rPr lang="ru-RU" b="1" i="1" dirty="0" err="1"/>
              <a:t>Зобкова</a:t>
            </a:r>
            <a:r>
              <a:rPr lang="ru-RU" b="1" i="1" dirty="0"/>
              <a:t> М. В., Рыжаков А. В., </a:t>
            </a:r>
            <a:r>
              <a:rPr lang="ru-RU" b="1" i="1" dirty="0" err="1"/>
              <a:t>Зобков</a:t>
            </a:r>
            <a:r>
              <a:rPr lang="ru-RU" b="1" i="1" dirty="0"/>
              <a:t> М. Б., Ефремова Т. А., </a:t>
            </a:r>
            <a:r>
              <a:rPr lang="ru-RU" b="1" i="1" dirty="0" err="1"/>
              <a:t>Сабылина</a:t>
            </a:r>
            <a:r>
              <a:rPr lang="ru-RU" b="1" i="1" dirty="0"/>
              <a:t> А. В., Ефремова Т. В. </a:t>
            </a:r>
            <a:r>
              <a:rPr lang="ru-RU" b="1" dirty="0"/>
              <a:t>Аллохтонное и автохтонное органическое вещество природных вод: кинетические и термодинамические закономерности трансформации, количественный и качественный составы // Доклады Академии наук, 2017. Т. 477, № 6, с. 728-732. </a:t>
            </a:r>
          </a:p>
          <a:p>
            <a:pPr>
              <a:lnSpc>
                <a:spcPct val="80000"/>
              </a:lnSpc>
            </a:pPr>
            <a:r>
              <a:rPr lang="ru-RU" b="1" dirty="0"/>
              <a:t>2. </a:t>
            </a:r>
            <a:r>
              <a:rPr lang="ru-RU" altLang="ru-RU" b="1" i="1" dirty="0"/>
              <a:t>Леонов А.В., </a:t>
            </a:r>
            <a:r>
              <a:rPr lang="ru-RU" altLang="ru-RU" b="1" i="1" dirty="0" err="1"/>
              <a:t>Лозовик</a:t>
            </a:r>
            <a:r>
              <a:rPr lang="ru-RU" altLang="ru-RU" b="1" i="1" dirty="0"/>
              <a:t> П.А., </a:t>
            </a:r>
            <a:r>
              <a:rPr lang="ru-RU" altLang="ru-RU" b="1" i="1" dirty="0" err="1"/>
              <a:t>Икко</a:t>
            </a:r>
            <a:r>
              <a:rPr lang="ru-RU" altLang="ru-RU" b="1" i="1" dirty="0"/>
              <a:t> О.И. </a:t>
            </a:r>
            <a:r>
              <a:rPr lang="ru-RU" altLang="ru-RU" b="1" dirty="0"/>
              <a:t>Использование экспериментальных данных по биохимическому потреблению кислорода для корректной оценки состояния водных объектов и качества природных вод </a:t>
            </a:r>
            <a:r>
              <a:rPr lang="ru-RU" b="1" dirty="0"/>
              <a:t>// </a:t>
            </a:r>
            <a:r>
              <a:rPr lang="ru-RU" altLang="ru-RU" b="1" dirty="0"/>
              <a:t>Тр. </a:t>
            </a:r>
            <a:r>
              <a:rPr lang="ru-RU" altLang="ru-RU" b="1" dirty="0" err="1"/>
              <a:t>КарНЦ</a:t>
            </a:r>
            <a:r>
              <a:rPr lang="ru-RU" altLang="ru-RU" b="1" dirty="0"/>
              <a:t> РАН, 2018. № 3. С. 11–30. 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3.</a:t>
            </a:r>
            <a:r>
              <a:rPr lang="ru-RU" sz="1800" i="1" dirty="0"/>
              <a:t> </a:t>
            </a:r>
            <a:r>
              <a:rPr lang="ru-RU" sz="1800" b="1" i="1" dirty="0" err="1"/>
              <a:t>Лозовик</a:t>
            </a:r>
            <a:r>
              <a:rPr lang="ru-RU" sz="1800" b="1" i="1" dirty="0"/>
              <a:t> П. А., Рыжаков А. В. </a:t>
            </a:r>
            <a:r>
              <a:rPr lang="ru-RU" sz="1800" b="1" dirty="0"/>
              <a:t>Трансформация, круговорот лабильных веществ и продукционно-</a:t>
            </a:r>
            <a:r>
              <a:rPr lang="ru-RU" sz="1800" b="1" dirty="0" err="1"/>
              <a:t>деструкционные</a:t>
            </a:r>
            <a:r>
              <a:rPr lang="ru-RU" sz="1800" b="1" dirty="0"/>
              <a:t> процессы в озерных </a:t>
            </a:r>
            <a:r>
              <a:rPr lang="ru-RU" b="1" dirty="0"/>
              <a:t>экосистемах //Журнал </a:t>
            </a:r>
            <a:r>
              <a:rPr lang="ru-RU" sz="1800" b="1" dirty="0"/>
              <a:t>Сибирского федерального университета. Биология. 2017. Т. 10. №. 4. с. 404-421.</a:t>
            </a:r>
            <a:endParaRPr lang="ru-RU" altLang="ru-RU" b="1" dirty="0"/>
          </a:p>
          <a:p>
            <a:pPr>
              <a:lnSpc>
                <a:spcPct val="80000"/>
              </a:lnSpc>
            </a:pPr>
            <a:r>
              <a:rPr lang="ru-RU" altLang="ru-RU" b="1" dirty="0"/>
              <a:t>4. </a:t>
            </a:r>
            <a:r>
              <a:rPr lang="ru-RU" altLang="ru-RU" b="1" i="1" dirty="0"/>
              <a:t>Леонов А.В., </a:t>
            </a:r>
            <a:r>
              <a:rPr lang="ru-RU" altLang="ru-RU" b="1" i="1" dirty="0" err="1"/>
              <a:t>Зобкова</a:t>
            </a:r>
            <a:r>
              <a:rPr lang="ru-RU" altLang="ru-RU" b="1" i="1" dirty="0"/>
              <a:t> М.В. </a:t>
            </a:r>
            <a:r>
              <a:rPr lang="ru-RU" altLang="ru-RU" b="1" dirty="0"/>
              <a:t>Общая характеристика развития БПК в длительных экспериментах с водой их разнотипных водных объектов Карелии </a:t>
            </a:r>
            <a:r>
              <a:rPr lang="ru-RU" b="1" dirty="0"/>
              <a:t>//</a:t>
            </a:r>
            <a:r>
              <a:rPr lang="ru-RU" altLang="ru-RU" b="1" dirty="0"/>
              <a:t> Тр. </a:t>
            </a:r>
            <a:r>
              <a:rPr lang="ru-RU" altLang="ru-RU" b="1" dirty="0" err="1"/>
              <a:t>КарНЦ</a:t>
            </a:r>
            <a:r>
              <a:rPr lang="ru-RU" altLang="ru-RU" b="1" dirty="0"/>
              <a:t> РАН, 2019. № 3. С. 61–79.</a:t>
            </a:r>
          </a:p>
          <a:p>
            <a:pPr algn="just">
              <a:lnSpc>
                <a:spcPct val="80000"/>
              </a:lnSpc>
            </a:pPr>
            <a:r>
              <a:rPr lang="ru-RU" altLang="ru-RU" b="1" dirty="0"/>
              <a:t>5. </a:t>
            </a:r>
            <a:r>
              <a:rPr lang="ru-RU" altLang="ru-RU" b="1" i="1" dirty="0"/>
              <a:t>Леонов А.В., </a:t>
            </a:r>
            <a:r>
              <a:rPr lang="ru-RU" altLang="ru-RU" b="1" i="1" dirty="0" err="1"/>
              <a:t>Зобкова</a:t>
            </a:r>
            <a:r>
              <a:rPr lang="ru-RU" altLang="ru-RU" b="1" i="1" dirty="0"/>
              <a:t> М.В. </a:t>
            </a:r>
            <a:r>
              <a:rPr lang="ru-RU" altLang="ru-RU" b="1" dirty="0"/>
              <a:t>Значения кинетических параметров БПК длительных  экспериментов (на примере анализа данных с разными интегральными пробами воды из Онежского озера </a:t>
            </a:r>
            <a:r>
              <a:rPr lang="ru-RU" b="1" dirty="0"/>
              <a:t>//</a:t>
            </a:r>
            <a:r>
              <a:rPr lang="ru-RU" altLang="ru-RU" b="1" dirty="0"/>
              <a:t> Тр. </a:t>
            </a:r>
            <a:r>
              <a:rPr lang="ru-RU" altLang="ru-RU" b="1" dirty="0" err="1"/>
              <a:t>КарНЦ</a:t>
            </a:r>
            <a:r>
              <a:rPr lang="ru-RU" altLang="ru-RU" b="1" dirty="0"/>
              <a:t> РАН, 2020. № 4. С. 40–61. </a:t>
            </a:r>
          </a:p>
          <a:p>
            <a:pPr algn="just">
              <a:lnSpc>
                <a:spcPct val="80000"/>
              </a:lnSpc>
            </a:pPr>
            <a:r>
              <a:rPr lang="ru-RU" altLang="ru-RU" b="1" dirty="0"/>
              <a:t>6. </a:t>
            </a:r>
            <a:r>
              <a:rPr lang="ru-RU" altLang="ru-RU" b="1" i="1" dirty="0"/>
              <a:t>Леонов А.В., </a:t>
            </a:r>
            <a:r>
              <a:rPr lang="ru-RU" altLang="ru-RU" b="1" i="1" dirty="0" err="1"/>
              <a:t>Зобкова</a:t>
            </a:r>
            <a:r>
              <a:rPr lang="ru-RU" altLang="ru-RU" b="1" i="1" dirty="0"/>
              <a:t> М.В</a:t>
            </a:r>
            <a:r>
              <a:rPr lang="ru-RU" altLang="ru-RU" b="1" dirty="0"/>
              <a:t>. Соответствие значений параметров долгосрочно кинетики БПК концентрациям компонентов органического вещества в воде из разных акваторий   Онежского озера </a:t>
            </a:r>
            <a:r>
              <a:rPr lang="ru-RU" b="1" dirty="0"/>
              <a:t>//</a:t>
            </a:r>
            <a:r>
              <a:rPr lang="ru-RU" altLang="ru-RU" b="1" dirty="0"/>
              <a:t> Тр. </a:t>
            </a:r>
            <a:r>
              <a:rPr lang="ru-RU" altLang="ru-RU" b="1" dirty="0" err="1"/>
              <a:t>КарНЦ</a:t>
            </a:r>
            <a:r>
              <a:rPr lang="ru-RU" altLang="ru-RU" b="1" dirty="0"/>
              <a:t> РАН, 2020. № 9. С. 40–64.</a:t>
            </a:r>
          </a:p>
          <a:p>
            <a:pPr algn="just">
              <a:lnSpc>
                <a:spcPct val="80000"/>
              </a:lnSpc>
            </a:pPr>
            <a:r>
              <a:rPr lang="ru-RU" altLang="ru-RU" b="1" dirty="0"/>
              <a:t>7. </a:t>
            </a:r>
            <a:r>
              <a:rPr lang="ru-RU" altLang="ru-RU" b="1" i="1" dirty="0"/>
              <a:t>Леонов А.В., </a:t>
            </a:r>
            <a:r>
              <a:rPr lang="ru-RU" altLang="ru-RU" b="1" i="1" dirty="0" err="1"/>
              <a:t>Зобкова</a:t>
            </a:r>
            <a:r>
              <a:rPr lang="ru-RU" altLang="ru-RU" b="1" i="1" dirty="0"/>
              <a:t> М.В. </a:t>
            </a:r>
            <a:r>
              <a:rPr lang="ru-RU" altLang="ru-RU" b="1" dirty="0"/>
              <a:t>Применение длительных БПК-экспериментов для сезонных исследований окисления компонентов органического вещества в воде из разных районов Онежского озера </a:t>
            </a:r>
            <a:r>
              <a:rPr lang="ru-RU" b="1" dirty="0"/>
              <a:t>//</a:t>
            </a:r>
            <a:r>
              <a:rPr lang="ru-RU" altLang="ru-RU" b="1" dirty="0"/>
              <a:t> Тр. </a:t>
            </a:r>
            <a:r>
              <a:rPr lang="ru-RU" altLang="ru-RU" b="1" dirty="0" err="1"/>
              <a:t>КарНЦ</a:t>
            </a:r>
            <a:r>
              <a:rPr lang="ru-RU" altLang="ru-RU" b="1" dirty="0"/>
              <a:t> РАН. 2021. </a:t>
            </a:r>
          </a:p>
          <a:p>
            <a:pPr>
              <a:lnSpc>
                <a:spcPct val="80000"/>
              </a:lnSpc>
            </a:pPr>
            <a:r>
              <a:rPr lang="ru-RU" altLang="ru-RU" sz="2400" b="1" u="sng" dirty="0">
                <a:solidFill>
                  <a:srgbClr val="FF0000"/>
                </a:solidFill>
              </a:rPr>
              <a:t>В стадии завершения и подготовки статьи по изучению кинетики БПК и ОВ:</a:t>
            </a:r>
            <a:r>
              <a:rPr lang="ru-RU" altLang="ru-RU" b="1" u="sng" dirty="0">
                <a:solidFill>
                  <a:srgbClr val="FF0000"/>
                </a:solidFill>
              </a:rPr>
              <a:t> </a:t>
            </a:r>
            <a:endParaRPr lang="ru-RU" altLang="ru-RU" b="1" dirty="0"/>
          </a:p>
          <a:p>
            <a:pPr algn="just">
              <a:lnSpc>
                <a:spcPct val="80000"/>
              </a:lnSpc>
              <a:buFont typeface="Calibri Light" panose="020F0302020204030204" pitchFamily="34" charset="0"/>
              <a:buAutoNum type="arabicPeriod"/>
            </a:pPr>
            <a:r>
              <a:rPr lang="ru-RU" altLang="ru-RU" b="1" dirty="0"/>
              <a:t> Для </a:t>
            </a:r>
            <a:r>
              <a:rPr lang="ru-RU" altLang="ru-RU" b="1" dirty="0" err="1"/>
              <a:t>евтрофных</a:t>
            </a:r>
            <a:r>
              <a:rPr lang="ru-RU" altLang="ru-RU" b="1" dirty="0"/>
              <a:t> водоемов -  </a:t>
            </a:r>
            <a:r>
              <a:rPr lang="ru-RU" altLang="ru-RU" b="1" dirty="0" err="1"/>
              <a:t>Крошнозеро</a:t>
            </a:r>
            <a:r>
              <a:rPr lang="ru-RU" altLang="ru-RU" b="1" dirty="0"/>
              <a:t>, Святозеро, </a:t>
            </a:r>
            <a:r>
              <a:rPr lang="ru-RU" altLang="ru-RU" b="1" dirty="0" err="1"/>
              <a:t>Яндомозеро</a:t>
            </a:r>
            <a:r>
              <a:rPr lang="ru-RU" altLang="ru-RU" b="1" dirty="0"/>
              <a:t>, оз. Верхнее, </a:t>
            </a:r>
            <a:r>
              <a:rPr lang="ru-RU" altLang="ru-RU" b="1" dirty="0" err="1"/>
              <a:t>р.Шуя</a:t>
            </a:r>
            <a:r>
              <a:rPr lang="ru-RU" altLang="ru-RU" b="1" dirty="0"/>
              <a:t>;</a:t>
            </a:r>
          </a:p>
          <a:p>
            <a:pPr algn="just">
              <a:lnSpc>
                <a:spcPct val="80000"/>
              </a:lnSpc>
              <a:buFont typeface="Calibri Light" panose="020F0302020204030204" pitchFamily="34" charset="0"/>
              <a:buAutoNum type="arabicPeriod"/>
            </a:pPr>
            <a:r>
              <a:rPr lang="ru-RU" altLang="ru-RU" b="1" dirty="0"/>
              <a:t> Для </a:t>
            </a:r>
            <a:r>
              <a:rPr lang="ru-RU" altLang="ru-RU" b="1" dirty="0" err="1"/>
              <a:t>мезотрофных</a:t>
            </a:r>
            <a:r>
              <a:rPr lang="ru-RU" altLang="ru-RU" b="1" dirty="0"/>
              <a:t> озер </a:t>
            </a:r>
            <a:r>
              <a:rPr lang="ru-RU" altLang="ru-RU" b="1" dirty="0" err="1"/>
              <a:t>Салонъярви</a:t>
            </a:r>
            <a:r>
              <a:rPr lang="ru-RU" altLang="ru-RU" b="1" dirty="0"/>
              <a:t>, </a:t>
            </a:r>
            <a:r>
              <a:rPr lang="ru-RU" altLang="ru-RU" b="1" dirty="0" err="1"/>
              <a:t>Вегарусъярви</a:t>
            </a:r>
            <a:r>
              <a:rPr lang="ru-RU" altLang="ru-RU" b="1" dirty="0"/>
              <a:t> </a:t>
            </a:r>
            <a:r>
              <a:rPr lang="ru-RU" altLang="ru-RU" b="1" dirty="0" err="1"/>
              <a:t>Валгомозеро</a:t>
            </a:r>
            <a:r>
              <a:rPr lang="ru-RU" altLang="ru-RU" b="1" dirty="0"/>
              <a:t>, </a:t>
            </a:r>
            <a:r>
              <a:rPr lang="ru-RU" altLang="ru-RU" b="1" dirty="0" err="1"/>
              <a:t>Сямозеро</a:t>
            </a:r>
            <a:r>
              <a:rPr lang="ru-RU" altLang="ru-RU" b="1" dirty="0"/>
              <a:t>, </a:t>
            </a:r>
            <a:r>
              <a:rPr lang="ru-RU" altLang="ru-RU" b="1" dirty="0" err="1"/>
              <a:t>Шотозеро</a:t>
            </a:r>
            <a:r>
              <a:rPr lang="ru-RU" altLang="ru-RU" b="1" dirty="0"/>
              <a:t>, ;</a:t>
            </a:r>
          </a:p>
          <a:p>
            <a:pPr algn="just">
              <a:lnSpc>
                <a:spcPct val="80000"/>
              </a:lnSpc>
              <a:buFont typeface="Calibri Light" panose="020F0302020204030204" pitchFamily="34" charset="0"/>
              <a:buAutoNum type="arabicPeriod"/>
            </a:pPr>
            <a:r>
              <a:rPr lang="ru-RU" altLang="ru-RU" b="1" dirty="0"/>
              <a:t> Для </a:t>
            </a:r>
            <a:r>
              <a:rPr lang="ru-RU" altLang="ru-RU" b="1" dirty="0" err="1"/>
              <a:t>олиготрофных</a:t>
            </a:r>
            <a:r>
              <a:rPr lang="ru-RU" altLang="ru-RU" b="1" dirty="0"/>
              <a:t> озер </a:t>
            </a:r>
            <a:r>
              <a:rPr lang="ru-RU" altLang="ru-RU" b="1" dirty="0" err="1"/>
              <a:t>Вендюрское</a:t>
            </a:r>
            <a:r>
              <a:rPr lang="ru-RU" altLang="ru-RU" b="1" dirty="0"/>
              <a:t>, </a:t>
            </a:r>
            <a:r>
              <a:rPr lang="ru-RU" altLang="ru-RU" b="1" dirty="0" err="1"/>
              <a:t>Урозеро</a:t>
            </a:r>
            <a:r>
              <a:rPr lang="ru-RU" altLang="ru-RU" b="1" dirty="0"/>
              <a:t>, </a:t>
            </a:r>
            <a:r>
              <a:rPr lang="ru-RU" altLang="ru-RU" b="1" dirty="0" err="1"/>
              <a:t>Урос</a:t>
            </a:r>
            <a:r>
              <a:rPr lang="ru-RU" altLang="ru-RU" b="1" dirty="0"/>
              <a:t>, Каменное, губа </a:t>
            </a:r>
            <a:r>
              <a:rPr lang="ru-RU" altLang="ru-RU" b="1" dirty="0" err="1"/>
              <a:t>Камалахти</a:t>
            </a:r>
            <a:r>
              <a:rPr lang="ru-RU" altLang="ru-RU" b="1" dirty="0"/>
              <a:t>;</a:t>
            </a:r>
          </a:p>
          <a:p>
            <a:pPr algn="just">
              <a:lnSpc>
                <a:spcPct val="80000"/>
              </a:lnSpc>
              <a:buFont typeface="Calibri Light" panose="020F0302020204030204" pitchFamily="34" charset="0"/>
              <a:buAutoNum type="arabicPeriod"/>
            </a:pPr>
            <a:r>
              <a:rPr lang="ru-RU" altLang="ru-RU" b="1" dirty="0"/>
              <a:t> Для Ладожского озера (районы шхер Сортавалы, о-в Валаам, зал. </a:t>
            </a:r>
            <a:r>
              <a:rPr lang="ru-RU" altLang="ru-RU" b="1" dirty="0" err="1"/>
              <a:t>Хиденселькяч</a:t>
            </a:r>
            <a:r>
              <a:rPr lang="ru-RU" altLang="ru-RU" b="1" dirty="0"/>
              <a:t>) и истока  р. Невы</a:t>
            </a:r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xmlns="" id="{FAAB81B2-5237-407D-BC96-4F369AD6A2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01238" y="6459538"/>
            <a:ext cx="1966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683AFD-D039-4713-B0F7-DF68081B88DA}" type="slidenum">
              <a:rPr lang="ru-RU" altLang="ru-RU" sz="3600" b="1" smtClean="0">
                <a:solidFill>
                  <a:srgbClr val="FFFFFF"/>
                </a:solidFill>
              </a:rPr>
              <a:pPr/>
              <a:t>23</a:t>
            </a:fld>
            <a:endParaRPr lang="ru-RU" altLang="ru-RU" sz="36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>
            <a:extLst>
              <a:ext uri="{FF2B5EF4-FFF2-40B4-BE49-F238E27FC236}">
                <a16:creationId xmlns:a16="http://schemas.microsoft.com/office/drawing/2014/main" xmlns="" id="{63620AE4-312A-4FC5-B3BF-EB2FD9003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984250"/>
            <a:ext cx="73152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БЛАГОДАРЮ  </a:t>
            </a:r>
          </a:p>
          <a:p>
            <a:pPr algn="ctr" eaLnBrk="1" hangingPunct="1"/>
            <a:r>
              <a:rPr lang="ru-RU" altLang="ru-RU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ЗА ВНИМАНИЕ </a:t>
            </a:r>
          </a:p>
          <a:p>
            <a:pPr algn="ctr" eaLnBrk="1" hangingPunct="1"/>
            <a:r>
              <a:rPr lang="ru-RU" altLang="ru-RU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И ПРОЯВЛЕННЫЙ ИНТЕРЕС </a:t>
            </a:r>
          </a:p>
          <a:p>
            <a:pPr algn="ctr" eaLnBrk="1" hangingPunct="1"/>
            <a:r>
              <a:rPr lang="ru-RU" altLang="ru-RU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К ИЗУЧАЕМОЙ ПРОБЛЕМЕ!!!</a:t>
            </a:r>
          </a:p>
          <a:p>
            <a:pPr algn="ctr" eaLnBrk="1" hangingPunct="1"/>
            <a:r>
              <a:rPr lang="en-US" altLang="ru-RU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ru-RU" altLang="ru-RU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эл. почта: </a:t>
            </a:r>
            <a:r>
              <a:rPr lang="en-US" altLang="ru-RU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leonov@ocean.ru</a:t>
            </a:r>
            <a:r>
              <a:rPr lang="ru-RU" altLang="ru-RU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9699" name="Номер слайда 2">
            <a:extLst>
              <a:ext uri="{FF2B5EF4-FFF2-40B4-BE49-F238E27FC236}">
                <a16:creationId xmlns:a16="http://schemas.microsoft.com/office/drawing/2014/main" xmlns="" id="{40EFF45F-1966-4ABE-B4FF-5B095C557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01238" y="6459538"/>
            <a:ext cx="20129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B996F2-5A37-4CAA-9D98-EBA5A7CC4EC9}" type="slidenum">
              <a:rPr lang="ru-RU" altLang="ru-RU" sz="3600" b="1" smtClean="0">
                <a:solidFill>
                  <a:srgbClr val="FFFFFF"/>
                </a:solidFill>
              </a:rPr>
              <a:pPr/>
              <a:t>24</a:t>
            </a:fld>
            <a:endParaRPr lang="ru-RU" altLang="ru-RU"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E39CA-99C1-4F3B-AE85-2BEA4CF4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38" y="287338"/>
            <a:ext cx="10258425" cy="12414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типам кривых БПК в экспериментах в разные сезоны из разных горизонтов в центральной части Онежского озера (над чертой – при 20</a:t>
            </a:r>
            <a:r>
              <a:rPr lang="ru-RU" altLang="ru-RU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С, под чертой – при 10 </a:t>
            </a:r>
            <a:r>
              <a:rPr lang="ru-RU" altLang="ru-RU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/>
          </a:p>
        </p:txBody>
      </p:sp>
      <p:graphicFrame>
        <p:nvGraphicFramePr>
          <p:cNvPr id="3" name="Group 449">
            <a:extLst>
              <a:ext uri="{FF2B5EF4-FFF2-40B4-BE49-F238E27FC236}">
                <a16:creationId xmlns:a16="http://schemas.microsoft.com/office/drawing/2014/main" xmlns="" id="{76D61A77-DBA1-45F4-9EE4-5A811870AB5C}"/>
              </a:ext>
            </a:extLst>
          </p:cNvPr>
          <p:cNvGraphicFramePr>
            <a:graphicFrameLocks/>
          </p:cNvGraphicFramePr>
          <p:nvPr/>
        </p:nvGraphicFramePr>
        <p:xfrm>
          <a:off x="1944688" y="1746250"/>
          <a:ext cx="8362950" cy="4602208"/>
        </p:xfrm>
        <a:graphic>
          <a:graphicData uri="http://schemas.openxmlformats.org/drawingml/2006/table">
            <a:tbl>
              <a:tblPr/>
              <a:tblGrid>
                <a:gridCol w="801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7802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БПК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кривых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Зима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Весна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Лето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0.5 – 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 дна,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 м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м – дно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фотич.слой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(1–13м)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глуб.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слой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(13-дно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  <a:r>
                        <a:rPr kumimoji="0" lang="ru-RU" altLang="ru-RU" sz="12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r>
                        <a:rPr kumimoji="0" lang="ru-RU" alt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07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(31.3)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(37.5)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07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(37.5)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 (43.8)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7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(6.3)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(6.3)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7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(6.3)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07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EAL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(12.5)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–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7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AAL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–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–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(12.5)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(6.3)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  <a:r>
                        <a:rPr kumimoji="0" lang="ru-RU" altLang="ru-RU" sz="12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10</a:t>
                      </a:r>
                      <a:r>
                        <a:rPr kumimoji="0" lang="ru-RU" alt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2(12.5)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2(12.5)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7(43.8)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7(43.8)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3(18.7)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4(25.0)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4(25.0) 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3(18.7)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5(31.3)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5(31.3)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1(6.3) 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1(6.3)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4(25.0) 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4(25.0)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3(18.7)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3(18.7)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3(18.7)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3(18.7)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16(100)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16(100)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2881" name="Номер слайда 3">
            <a:extLst>
              <a:ext uri="{FF2B5EF4-FFF2-40B4-BE49-F238E27FC236}">
                <a16:creationId xmlns:a16="http://schemas.microsoft.com/office/drawing/2014/main" xmlns="" id="{D9083DD0-C001-4741-95BD-EF6B2096F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9CD2013-E847-4074-AE47-AE31AA27A140}" type="slidenum">
              <a:rPr lang="ru-RU" altLang="ru-RU" smtClean="0">
                <a:solidFill>
                  <a:srgbClr val="FFFFFF"/>
                </a:solidFill>
              </a:rPr>
              <a:pPr/>
              <a:t>25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201044-0BAA-4B8A-B483-DF8A82CD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15887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типам кривых БПК в экспериментах с водой из центральной части Онежского озера в разные годы и сезоны – над чертой – при 20</a:t>
            </a:r>
            <a:r>
              <a:rPr lang="ru-RU" altLang="ru-RU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С, под чертой – при 10 </a:t>
            </a:r>
            <a:r>
              <a:rPr lang="ru-RU" altLang="ru-RU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endParaRPr lang="ru-RU" altLang="ru-RU" sz="2800"/>
          </a:p>
        </p:txBody>
      </p:sp>
      <p:graphicFrame>
        <p:nvGraphicFramePr>
          <p:cNvPr id="3" name="Group 623">
            <a:extLst>
              <a:ext uri="{FF2B5EF4-FFF2-40B4-BE49-F238E27FC236}">
                <a16:creationId xmlns:a16="http://schemas.microsoft.com/office/drawing/2014/main" xmlns="" id="{CBE12E63-7455-4019-8C8B-DAF7664211D7}"/>
              </a:ext>
            </a:extLst>
          </p:cNvPr>
          <p:cNvGraphicFramePr>
            <a:graphicFrameLocks/>
          </p:cNvGraphicFramePr>
          <p:nvPr/>
        </p:nvGraphicFramePr>
        <p:xfrm>
          <a:off x="1544638" y="1555750"/>
          <a:ext cx="8785225" cy="4968876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16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793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БПК</a:t>
                      </a: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кривых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556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556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556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55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55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55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55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55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55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55600" algn="l"/>
                        </a:tabLst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Весна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Лето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4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</a:t>
                      </a: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(31.3)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(37.5)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(37.5)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 (43.8)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(6.3)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(6.3)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(6.3)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1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EAL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(12.5)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–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2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AAL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–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– 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(12.5)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(6.3)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6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  <a:r>
                        <a:rPr kumimoji="0" lang="ru-RU" altLang="ru-RU" sz="12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10</a:t>
                      </a:r>
                      <a:r>
                        <a:rPr kumimoji="0" lang="ru-RU" alt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2(12.5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)2(12.5)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4(25.0) 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4(25.0)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6(37.5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6(37.5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  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2(12.5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)2(12.5)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2(12.5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)2(12.5)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2(12.5)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2(12.5)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7(43.8) 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7(43.8)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3(18.7)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4(25.0)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4(25.0) 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3(18.7)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16(100)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16(100)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3914" name="Номер слайда 3">
            <a:extLst>
              <a:ext uri="{FF2B5EF4-FFF2-40B4-BE49-F238E27FC236}">
                <a16:creationId xmlns:a16="http://schemas.microsoft.com/office/drawing/2014/main" xmlns="" id="{86ACAAF2-454B-4235-B78A-0B370879B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4905B1-3415-46A1-B093-3CCEAA4C1AEA}" type="slidenum">
              <a:rPr lang="ru-RU" altLang="ru-RU" smtClean="0">
                <a:solidFill>
                  <a:srgbClr val="FFFFFF"/>
                </a:solidFill>
              </a:rPr>
              <a:pPr/>
              <a:t>26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6D7435-B9A4-43B5-A236-CA1F0B97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63331"/>
            <a:ext cx="10058400" cy="1018904"/>
          </a:xfrm>
        </p:spPr>
        <p:txBody>
          <a:bodyPr>
            <a:normAutofit/>
          </a:bodyPr>
          <a:lstStyle/>
          <a:p>
            <a:r>
              <a:rPr lang="ru-RU" sz="2800" dirty="0"/>
              <a:t>Многолетние (2012-2017 гг.) долгосрочные опыты по кинетике БПК позволили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96F26E-82B8-4340-8CCB-ABB49E6DA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365" y="1182236"/>
            <a:ext cx="11151909" cy="5277302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AutoNum type="arabicPeriod"/>
            </a:pPr>
            <a:r>
              <a:rPr lang="ru-RU" sz="2800" cap="none" dirty="0"/>
              <a:t>Установить и охарактеризовать особенности типов БПК-кривых для разнотипных водных объектов Карелии, выявить кинетические параметры и закономерности их изменения в зависимости от различных условий;</a:t>
            </a:r>
          </a:p>
          <a:p>
            <a:pPr marL="342900" indent="-342900" algn="just">
              <a:buAutoNum type="arabicPeriod"/>
            </a:pPr>
            <a:r>
              <a:rPr lang="ru-RU" sz="2800" cap="none" dirty="0">
                <a:solidFill>
                  <a:schemeClr val="accent1"/>
                </a:solidFill>
              </a:rPr>
              <a:t>Установить константы скоростей трансформации автохтонного (0.0130 сутки</a:t>
            </a:r>
            <a:r>
              <a:rPr lang="ru-RU" sz="2800" cap="none" baseline="30000" dirty="0">
                <a:solidFill>
                  <a:schemeClr val="accent1"/>
                </a:solidFill>
              </a:rPr>
              <a:t>-1</a:t>
            </a:r>
            <a:r>
              <a:rPr lang="ru-RU" sz="2800" cap="none" dirty="0">
                <a:solidFill>
                  <a:schemeClr val="accent1"/>
                </a:solidFill>
              </a:rPr>
              <a:t>) и аллохтонного ОВ (0.0013 сутки</a:t>
            </a:r>
            <a:r>
              <a:rPr lang="ru-RU" sz="2800" cap="none" baseline="30000" dirty="0">
                <a:solidFill>
                  <a:schemeClr val="accent1"/>
                </a:solidFill>
              </a:rPr>
              <a:t>-1</a:t>
            </a:r>
            <a:r>
              <a:rPr lang="ru-RU" sz="2800" cap="none" dirty="0">
                <a:solidFill>
                  <a:schemeClr val="accent1"/>
                </a:solidFill>
              </a:rPr>
              <a:t>), для автохтонного ОВ константа в 10 раз выше, чем аллохтонного;</a:t>
            </a:r>
          </a:p>
          <a:p>
            <a:pPr marL="342900" indent="-342900" algn="just">
              <a:buAutoNum type="arabicPeriod"/>
            </a:pPr>
            <a:r>
              <a:rPr lang="ru-RU" sz="2800" cap="none" dirty="0">
                <a:solidFill>
                  <a:schemeClr val="accent1"/>
                </a:solidFill>
              </a:rPr>
              <a:t>Установить, что продукция всегда выше деструкции автохтонного ОВ.</a:t>
            </a:r>
          </a:p>
          <a:p>
            <a:pPr marL="342900" indent="-342900" algn="just">
              <a:buAutoNum type="arabicPeriod"/>
            </a:pPr>
            <a:r>
              <a:rPr lang="ru-RU" sz="2800" cap="none" dirty="0"/>
              <a:t>Выявить взаимосвязи (</a:t>
            </a:r>
            <a:r>
              <a:rPr lang="ru-RU" sz="2800" i="1" cap="none" dirty="0"/>
              <a:t>R</a:t>
            </a:r>
            <a:r>
              <a:rPr lang="ru-RU" sz="2800" cap="none" baseline="30000" dirty="0"/>
              <a:t>2</a:t>
            </a:r>
            <a:r>
              <a:rPr lang="ru-RU" sz="2800" cap="none" dirty="0"/>
              <a:t> = 0.66–1.00) между различными компонентами ОВ и кинетическими параметрами БПК, что подтверждает поэтапное окисление компонентов ОВ (первая стадия – углеводы, вторая – липиды и белки, линейная – гумусовые вещества);</a:t>
            </a:r>
          </a:p>
          <a:p>
            <a:pPr marL="342900" indent="-342900" algn="just">
              <a:buAutoNum type="arabicPeriod"/>
            </a:pPr>
            <a:r>
              <a:rPr lang="ru-RU" sz="2800" cap="none" dirty="0">
                <a:solidFill>
                  <a:schemeClr val="accent1"/>
                </a:solidFill>
              </a:rPr>
              <a:t>Установить, что взвешенное вещество вносит существенный вклад на биохимический процесс окисления ОВ, особенно в эвтрофных водных объектах.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4375A0-32EA-4350-82B6-91B93A95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CBE57-BADE-4D7F-8470-8E7695F5268D}" type="slidenum">
              <a:rPr lang="ru-RU" altLang="ru-RU" sz="3600" smtClean="0"/>
              <a:pPr>
                <a:defRPr/>
              </a:pPr>
              <a:t>27</a:t>
            </a:fld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2415128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3A7BF2-2481-478E-AB0F-AD3BF65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6969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исследований: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Объект 2">
            <a:extLst>
              <a:ext uri="{FF2B5EF4-FFF2-40B4-BE49-F238E27FC236}">
                <a16:creationId xmlns:a16="http://schemas.microsoft.com/office/drawing/2014/main" xmlns="" id="{54FF22AC-F7A6-4721-9843-9ABA94AFE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687388"/>
            <a:ext cx="11120438" cy="5626100"/>
          </a:xfrm>
        </p:spPr>
        <p:txBody>
          <a:bodyPr/>
          <a:lstStyle/>
          <a:p>
            <a:pPr marL="200025" lvl="1" indent="0" algn="just">
              <a:buFont typeface="Calibri" panose="020F0502020204030204" pitchFamily="34" charset="0"/>
              <a:buNone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важные результаты исследования показаны на рис. 4 и 5</a:t>
            </a:r>
          </a:p>
          <a:p>
            <a:pPr marL="200025" lvl="1" indent="0" algn="just">
              <a:buFont typeface="Calibri" panose="020F0502020204030204" pitchFamily="34" charset="0"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анализ данных на рис. 4, показывающим соответствие значений показателей ОВ и кинетических параметров БПК, позволяет выделить следующие закономерности по всем зависимостям. В зону 1 на рис. 4а-г попадают в основном </a:t>
            </a:r>
            <a:r>
              <a:rPr lang="ru-RU" alt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низкопродуктивные</a:t>
            </a:r>
            <a:r>
              <a:rPr lang="ru-RU" alt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акватории Онежского озера (ЦП и КГ), а иногда </a:t>
            </a:r>
            <a:r>
              <a:rPr lang="ru-RU" alt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ПхГ</a:t>
            </a:r>
            <a:r>
              <a:rPr lang="ru-RU" alt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(мелководная с хорошим водообменом) и ПГ в летне-осенний период, когда близки гидрохимические характеристики ПГ и ЦП. В промежуточной зоне 2 расположены в основном участки губ ПГ и </a:t>
            </a:r>
            <a:r>
              <a:rPr lang="ru-RU" alt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ПхГ</a:t>
            </a:r>
            <a:r>
              <a:rPr lang="ru-RU" alt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более продуктивны в сравнении с открытыми районами Онежского озера. В третью зону «попадают» наиболее продуктивные устьевой участок РШ и ПГ в весенний и зимний периоды, когда вода в губе по гидрохимическим показателям близка к речным водам.</a:t>
            </a:r>
          </a:p>
          <a:p>
            <a:pPr marL="200025" lvl="1" indent="0" algn="just">
              <a:buFont typeface="Calibri" panose="020F0502020204030204" pitchFamily="34" charset="0"/>
              <a:buNone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взаимосвязи на рис. 5 между концентрациями РМ и параметрами БПК отражают влияние различных факторов (температуры, сезонов и отбора проб воды из разных горизонтов) на окисление взвешенного вещества. Углы наклона взаимосвязей отражают влияние температуры на режимы окисления РМ. В верхних частях всех зависимостей находятся более продуктивные районы озера РШ, ПГ и КГ с повышенными концентрациями РМ и значениями ω</a:t>
            </a:r>
            <a:r>
              <a:rPr lang="en-US" altLang="ru-RU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·126 в различные периоды открытой воды. В нижних областях зависимостей сосредоточены менее продуктивные районы озера ЦП и </a:t>
            </a:r>
            <a:r>
              <a:rPr lang="ru-RU" altLang="ru-RU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ПхГ</a:t>
            </a:r>
            <a:r>
              <a:rPr lang="ru-RU" alt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остальные заливы в те сезоны, когда продукционно-</a:t>
            </a:r>
            <a:r>
              <a:rPr lang="ru-RU" altLang="ru-RU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деструкционные</a:t>
            </a:r>
            <a:r>
              <a:rPr lang="ru-RU" alt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процессы снижены. Это указывает на значительное влияние РМ на кинетику БПК.</a:t>
            </a:r>
          </a:p>
          <a:p>
            <a:pPr>
              <a:defRPr/>
            </a:pPr>
            <a:endParaRPr lang="ru-RU" altLang="ru-RU" dirty="0"/>
          </a:p>
        </p:txBody>
      </p:sp>
      <p:sp>
        <p:nvSpPr>
          <p:cNvPr id="27652" name="Номер слайда 4">
            <a:extLst>
              <a:ext uri="{FF2B5EF4-FFF2-40B4-BE49-F238E27FC236}">
                <a16:creationId xmlns:a16="http://schemas.microsoft.com/office/drawing/2014/main" xmlns="" id="{DE5A2AB9-3F40-4DB6-8145-41B093AE7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B94E0C3-80FE-426F-A496-D90B471E0D6B}" type="slidenum">
              <a:rPr lang="ru-RU" altLang="ru-RU" smtClean="0">
                <a:solidFill>
                  <a:srgbClr val="FFFFFF"/>
                </a:solidFill>
              </a:rPr>
              <a:pPr/>
              <a:t>28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CA8EEC2-6583-47AA-8F3D-9F9BAFD1C47B}"/>
              </a:ext>
            </a:extLst>
          </p:cNvPr>
          <p:cNvSpPr txBox="1">
            <a:spLocks/>
          </p:cNvSpPr>
          <p:nvPr/>
        </p:nvSpPr>
        <p:spPr>
          <a:xfrm>
            <a:off x="3565525" y="212725"/>
            <a:ext cx="5500688" cy="514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Определение БПК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0E329EBE-76CA-4E75-A3AA-127A6DAA60B8}"/>
              </a:ext>
            </a:extLst>
          </p:cNvPr>
          <p:cNvSpPr txBox="1">
            <a:spLocks/>
          </p:cNvSpPr>
          <p:nvPr/>
        </p:nvSpPr>
        <p:spPr>
          <a:xfrm>
            <a:off x="1577975" y="727075"/>
            <a:ext cx="8937625" cy="5811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70000"/>
              </a:lnSpc>
              <a:defRPr/>
            </a:pPr>
            <a:r>
              <a:rPr lang="ru-RU" altLang="ru-RU" sz="2500">
                <a:solidFill>
                  <a:srgbClr val="FF0000"/>
                </a:solidFill>
              </a:rPr>
              <a:t>Суть БПК-теста: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ru-RU" altLang="ru-RU" sz="2500"/>
              <a:t>порция воды (1, 2, 5, 10 или 20 л) в лаборатории путем встряхивания насыщается кислородом, отстаивается в течение </a:t>
            </a:r>
            <a:r>
              <a:rPr lang="en-US" altLang="ru-RU" sz="2500"/>
              <a:t>~ 1-1.5 </a:t>
            </a:r>
            <a:r>
              <a:rPr lang="ru-RU" altLang="ru-RU" sz="2500"/>
              <a:t>ч и после сифонированием разливается в серию темных кислородных склянок;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ru-RU" altLang="ru-RU" sz="2500"/>
              <a:t>в первой склянке, средней в этой серии склянок и в пос-ледней определяется исходное содержание кислорода (в этих 3-х склянках оно не должно отличаться более чем на 0.02 мг О</a:t>
            </a:r>
            <a:r>
              <a:rPr lang="ru-RU" altLang="ru-RU" sz="2500" baseline="-25000"/>
              <a:t>2</a:t>
            </a:r>
            <a:r>
              <a:rPr lang="en-US" altLang="ru-RU" sz="2500"/>
              <a:t>/</a:t>
            </a:r>
            <a:r>
              <a:rPr lang="ru-RU" altLang="ru-RU" sz="2500"/>
              <a:t>л), и среднее принимается за исходное.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ru-RU" altLang="ru-RU" sz="2500"/>
              <a:t>серия склянок сохраняется в стандартных условиях (в темноте, при 20</a:t>
            </a:r>
            <a:r>
              <a:rPr lang="ru-RU" altLang="ru-RU" sz="2500" baseline="30000"/>
              <a:t>о</a:t>
            </a:r>
            <a:r>
              <a:rPr lang="ru-RU" altLang="ru-RU" sz="2500"/>
              <a:t>С);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ru-RU" altLang="ru-RU" sz="2500"/>
              <a:t>через определенные интервалы времени последователь-но выполняются определения О</a:t>
            </a:r>
            <a:r>
              <a:rPr lang="ru-RU" altLang="ru-RU" sz="2500" baseline="-25000"/>
              <a:t>2</a:t>
            </a:r>
            <a:r>
              <a:rPr lang="ru-RU" altLang="ru-RU" sz="2500"/>
              <a:t> в сохраняемой воде, для каждого времени вычисляют разность между исходным и остаточным содержанием О</a:t>
            </a:r>
            <a:r>
              <a:rPr lang="ru-RU" altLang="ru-RU" sz="2500" baseline="-25000"/>
              <a:t>2</a:t>
            </a:r>
            <a:r>
              <a:rPr lang="ru-RU" altLang="ru-RU" sz="2500"/>
              <a:t>,</a:t>
            </a:r>
            <a:r>
              <a:rPr lang="ru-RU" altLang="ru-RU" sz="2500" baseline="-25000"/>
              <a:t>,</a:t>
            </a:r>
            <a:r>
              <a:rPr lang="ru-RU" altLang="ru-RU" sz="2500"/>
              <a:t> строится БПК-кривая, показывающая его увеличение во времени;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ru-RU" altLang="ru-RU" sz="2500"/>
              <a:t>полученная БПК-кривая анализируется и определяются кинетические параметры БПК.</a:t>
            </a:r>
          </a:p>
        </p:txBody>
      </p:sp>
      <p:sp>
        <p:nvSpPr>
          <p:cNvPr id="30724" name="Номер слайда 4">
            <a:extLst>
              <a:ext uri="{FF2B5EF4-FFF2-40B4-BE49-F238E27FC236}">
                <a16:creationId xmlns:a16="http://schemas.microsoft.com/office/drawing/2014/main" xmlns="" id="{0BB5AB45-9D2C-4003-BF7E-DCCDA4007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7255905-D0B4-4A44-818A-429E18C92731}" type="slidenum">
              <a:rPr lang="ru-RU" altLang="ru-RU" smtClean="0">
                <a:solidFill>
                  <a:srgbClr val="FFFFFF"/>
                </a:solidFill>
              </a:rPr>
              <a:pPr/>
              <a:t>29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>
            <a:extLst>
              <a:ext uri="{FF2B5EF4-FFF2-40B4-BE49-F238E27FC236}">
                <a16:creationId xmlns:a16="http://schemas.microsoft.com/office/drawing/2014/main" xmlns="" id="{133D2705-E5F8-4AEE-AA61-374BCF4E3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5DE08C9-3E18-4002-A767-D3076BAA8262}" type="slidenum">
              <a:rPr lang="ru-RU" altLang="ru-RU" sz="2800" smtClean="0">
                <a:solidFill>
                  <a:srgbClr val="FFFFFF"/>
                </a:solidFill>
                <a:latin typeface="Arial Black" panose="020B0A04020102020204" pitchFamily="34" charset="0"/>
              </a:rPr>
              <a:pPr/>
              <a:t>3</a:t>
            </a:fld>
            <a:endParaRPr lang="ru-RU" altLang="ru-RU" sz="28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2291" name="TextBox 3">
            <a:extLst>
              <a:ext uri="{FF2B5EF4-FFF2-40B4-BE49-F238E27FC236}">
                <a16:creationId xmlns:a16="http://schemas.microsoft.com/office/drawing/2014/main" xmlns="" id="{32C4E2AA-4A8B-4925-8051-E6CE01D0F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90500"/>
            <a:ext cx="113919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>
                <a:latin typeface="Arial Black" panose="020B0A04020102020204" pitchFamily="34" charset="0"/>
                <a:cs typeface="Times New Roman" panose="02020603050405020304" pitchFamily="18" charset="0"/>
              </a:rPr>
              <a:t>Цель данного исследования </a:t>
            </a:r>
            <a:r>
              <a:rPr lang="ru-RU" altLang="ru-RU" sz="2800" u="sng">
                <a:latin typeface="Arial Black" panose="020B0A04020102020204" pitchFamily="34" charset="0"/>
                <a:cs typeface="Times New Roman" panose="02020603050405020304" pitchFamily="18" charset="0"/>
              </a:rPr>
              <a:t>охарактеризовать: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80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значения концентраций разных компонентов ОВ и кинетических параметров БПК при 20 и 10 </a:t>
            </a:r>
            <a:r>
              <a:rPr lang="ru-RU" altLang="ru-RU" sz="2800" baseline="3000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 для разных акваторий озера в разные сезоны в зависимости от условий отбора проб воды; 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80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окисления разных по лабильности компонентов ОВ с помощью количественных показателей (концентраций компонентов ОВ и кинетических параметров БПК) на выделенных стадиях БПК (</a:t>
            </a:r>
            <a:r>
              <a:rPr lang="en-US" altLang="ru-RU" sz="280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</a:t>
            </a:r>
            <a:r>
              <a:rPr lang="ru-RU" altLang="ru-RU" sz="280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-я, </a:t>
            </a:r>
            <a:r>
              <a:rPr lang="en-US" altLang="ru-RU" sz="280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II</a:t>
            </a:r>
            <a:r>
              <a:rPr lang="ru-RU" altLang="ru-RU" sz="280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-я и линейная); </a:t>
            </a:r>
          </a:p>
          <a:p>
            <a:pPr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altLang="ru-RU" sz="2800">
                <a:solidFill>
                  <a:srgbClr val="0D0D0D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взаимосвязи и соответствие кинетических показателей БПК концентрациям разных фракций ОВ для разных сезонов и акваторий озера, отличающихся качеством воды.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3A449B-46F8-4DC1-9011-F0A33BD8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288" y="165100"/>
            <a:ext cx="10058400" cy="6667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>
                <a:solidFill>
                  <a:schemeClr val="hlink"/>
                </a:solidFill>
                <a:latin typeface="Arial" panose="020B0604020202020204" pitchFamily="34" charset="0"/>
              </a:rPr>
              <a:t>Статистика по БПК-экспериментам:</a:t>
            </a:r>
            <a:endParaRPr lang="ru-RU" sz="4000" dirty="0"/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xmlns="" id="{F577E773-EA0A-4DE2-9FBC-2620CDB1DFD6}"/>
              </a:ext>
            </a:extLst>
          </p:cNvPr>
          <p:cNvSpPr txBox="1">
            <a:spLocks/>
          </p:cNvSpPr>
          <p:nvPr/>
        </p:nvSpPr>
        <p:spPr bwMode="auto">
          <a:xfrm>
            <a:off x="1706563" y="954088"/>
            <a:ext cx="8828087" cy="566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 наибольшее количество экспериментов по БПК при 20 и 10 </a:t>
            </a:r>
            <a:r>
              <a:rPr lang="ru-RU" altLang="ru-RU" sz="2400" baseline="30000">
                <a:solidFill>
                  <a:schemeClr val="tx1"/>
                </a:solidFill>
                <a:latin typeface="Arial" panose="020B0604020202020204" pitchFamily="34" charset="0"/>
              </a:rPr>
              <a:t>о</a:t>
            </a: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С (по 6) выполнено в 2014 г.,по 4 эксперимента – в 2013 г., по 2 – в 2012, 2016 и 2017 гг.; не выполнялись эксперименты этой серии в 2015 г.;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 на зиму, весну, лето и осень при 20 и 10 </a:t>
            </a:r>
            <a:r>
              <a:rPr lang="ru-RU" altLang="ru-RU" sz="2400" baseline="30000">
                <a:solidFill>
                  <a:schemeClr val="tx1"/>
                </a:solidFill>
                <a:latin typeface="Arial" panose="020B0604020202020204" pitchFamily="34" charset="0"/>
              </a:rPr>
              <a:t>о</a:t>
            </a: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С приходится соответственно по 2, 7, 3 и 4 эксперимента (всего 32 эксперимента в этой серии);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 для составления интегральной пробы для эксперимен-тов при 20 и 10 </a:t>
            </a:r>
            <a:r>
              <a:rPr lang="ru-RU" altLang="ru-RU" sz="2400" baseline="30000">
                <a:solidFill>
                  <a:schemeClr val="tx1"/>
                </a:solidFill>
                <a:latin typeface="Arial" panose="020B0604020202020204" pitchFamily="34" charset="0"/>
              </a:rPr>
              <a:t>о</a:t>
            </a: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С  отбор проб воды из горизонта 0.5 – 1 м проводился по 5 раз; из толщи воды от 1 м до дна – по 4 раза; из слоев – фотического (1 – 13 м) и глубинного (13 м – дно) – по 3 раза; из придонного горизонта 56 м  – 1 раз;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 тип уравнения, используемого для обработки БПК-данных  в экспериментах соответственно при 20 и 10 </a:t>
            </a:r>
            <a:r>
              <a:rPr lang="ru-RU" altLang="ru-RU" sz="2400" baseline="30000">
                <a:solidFill>
                  <a:schemeClr val="tx1"/>
                </a:solidFill>
                <a:latin typeface="Arial" panose="020B0604020202020204" pitchFamily="34" charset="0"/>
              </a:rPr>
              <a:t>о</a:t>
            </a: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С: 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</a:rPr>
              <a:t>EL-</a:t>
            </a: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тип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</a:rPr>
              <a:t> - </a:t>
            </a: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 5 и 6 раз, 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</a:rPr>
              <a:t>AL</a:t>
            </a: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-типа – 6 и 7 раз, 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</a:rPr>
              <a:t>EAL– </a:t>
            </a: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и 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</a:rPr>
              <a:t>AAL</a:t>
            </a: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-типа при 20 </a:t>
            </a:r>
            <a:r>
              <a:rPr lang="ru-RU" altLang="ru-RU" sz="2400" baseline="30000">
                <a:solidFill>
                  <a:schemeClr val="tx1"/>
                </a:solidFill>
                <a:latin typeface="Arial" panose="020B0604020202020204" pitchFamily="34" charset="0"/>
              </a:rPr>
              <a:t>о</a:t>
            </a: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С – по 2 раза; остальные – случаи разового применения уравнений;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xmlns="" id="{505CA62C-F496-4A7C-ACE0-946E5D0F75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682633-4EA7-41BE-B5F5-644E2DFC2941}" type="slidenum">
              <a:rPr lang="ru-RU" altLang="ru-RU" smtClean="0">
                <a:solidFill>
                  <a:srgbClr val="FFFFFF"/>
                </a:solidFill>
              </a:rPr>
              <a:pPr/>
              <a:t>30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DE272E-E741-4C57-A103-3D3F39A95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2684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типам кривых БПК в экспериментах при 20</a:t>
            </a:r>
            <a:r>
              <a:rPr lang="ru-RU" altLang="ru-RU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 водой из разных водоемов Карелии (прочерк – нет данных)</a:t>
            </a:r>
            <a:endParaRPr lang="ru-RU" sz="3200" dirty="0"/>
          </a:p>
        </p:txBody>
      </p:sp>
      <p:graphicFrame>
        <p:nvGraphicFramePr>
          <p:cNvPr id="3" name="Group 441">
            <a:extLst>
              <a:ext uri="{FF2B5EF4-FFF2-40B4-BE49-F238E27FC236}">
                <a16:creationId xmlns:a16="http://schemas.microsoft.com/office/drawing/2014/main" xmlns="" id="{CD3E88B0-3F87-4948-AAD0-5A9856B88290}"/>
              </a:ext>
            </a:extLst>
          </p:cNvPr>
          <p:cNvGraphicFramePr>
            <a:graphicFrameLocks/>
          </p:cNvGraphicFramePr>
          <p:nvPr/>
        </p:nvGraphicFramePr>
        <p:xfrm>
          <a:off x="1908175" y="1743075"/>
          <a:ext cx="8435975" cy="4559340"/>
        </p:xfrm>
        <a:graphic>
          <a:graphicData uri="http://schemas.openxmlformats.org/drawingml/2006/table">
            <a:tbl>
              <a:tblPr/>
              <a:tblGrid>
                <a:gridCol w="585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560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БПК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Зима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Весна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Лето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 </a:t>
                      </a: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</a:t>
                      </a:r>
                      <a:r>
                        <a:rPr kumimoji="0" lang="ru-RU" altLang="ru-RU" sz="12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[28.6]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[8.3]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[52.9]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[40.5]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[5.9]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[33.2]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(20.0)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(32.0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(28.0)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[14.3]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[22.9]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[25.0]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[8.3]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[17.7]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[40.0]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18.5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[29.4]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[16.7]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[14.8]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(2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40.8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[31.4]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[24.8]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[3.6]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[11.1]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ru-RU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ru-RU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ru-RU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[16.7]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[15.8]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[11.1]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ru-RU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ru-RU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[5.5]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[10.7]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[5.6]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ru-RU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ru-RU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ru-RU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[16.7]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[16.7]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[17.9]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ru-RU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[5.5]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EAL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[7.1]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[25.0]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[17.7]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[20.0]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[35.3]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[16.7]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[21.1]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[33.4]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[17.9]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18.2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[11.4]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[20.2]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AAL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[25.0]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[22.2]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[117]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22.7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[29.4]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[10.5]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[7.4]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13.6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[10.6]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68.2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[42.9]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[20.2]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[2.8]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[3.6]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[0.9]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</a:t>
                      </a:r>
                      <a:r>
                        <a:rPr kumimoji="0" lang="ru-RU" altLang="ru-RU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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0" lang="ru-RU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(25.7)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36[100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(33.0)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[100]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(15.6)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[100]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(4.6)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17[100]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(15.6)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[100]</a:t>
                      </a:r>
                      <a:endParaRPr kumimoji="0" lang="ru-RU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(5.6)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19[100]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(17.4)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27[100]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[24.8]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28[100]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.7)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40.8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(32.1)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109[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(100)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4951" name="Номер слайда 3">
            <a:extLst>
              <a:ext uri="{FF2B5EF4-FFF2-40B4-BE49-F238E27FC236}">
                <a16:creationId xmlns:a16="http://schemas.microsoft.com/office/drawing/2014/main" xmlns="" id="{00030E8B-D6B7-4ED1-B110-0779F8B70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B4C8250-9520-4C07-A630-9FEFD40A258A}" type="slidenum">
              <a:rPr lang="ru-RU" altLang="ru-RU" smtClean="0">
                <a:solidFill>
                  <a:srgbClr val="FFFFFF"/>
                </a:solidFill>
              </a:rPr>
              <a:pPr/>
              <a:t>31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FFA10A-874A-4A6A-9489-C07245F9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6413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/>
              <a:t>Интерпретация процесса БПК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EAEE2C41-F5F3-43CC-B8B2-C92C468DF7A6}"/>
              </a:ext>
            </a:extLst>
          </p:cNvPr>
          <p:cNvSpPr txBox="1">
            <a:spLocks/>
          </p:cNvSpPr>
          <p:nvPr/>
        </p:nvSpPr>
        <p:spPr>
          <a:xfrm>
            <a:off x="1612900" y="928688"/>
            <a:ext cx="9113838" cy="5519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участок БПК-кривых показывает утилизацию О</a:t>
            </a:r>
            <a:r>
              <a:rPr lang="ru-RU" altLang="ru-RU" sz="19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организмы потребляют для роста своей биомассы легко разлагающееся ОВ.</a:t>
            </a:r>
          </a:p>
          <a:p>
            <a:pPr algn="just" eaLnBrk="1" hangingPunct="1">
              <a:defRPr/>
            </a:pP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БПК на уровне плато - предельное БПК 1-й его стадии, указывает на практически полное исчерпание лабильного ОВ на момент достижения плато. </a:t>
            </a:r>
          </a:p>
          <a:p>
            <a:pPr algn="just" eaLnBrk="1" hangingPunct="1">
              <a:defRPr/>
            </a:pP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плато и последующая активизация БПК – свидетельство необходимого латентного (индукционного) периода для адаптации микроорганизмов к новому источнику питания, или требуется время для роста иной доминирующей популяции организмов (например, простейших), численность/биомасса которой со временем становится высокой и оказывает заметное влияние на БПК. Причину формирования </a:t>
            </a:r>
            <a:r>
              <a:rPr lang="en-US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-й стадия БПК можно установить только при помощи дополнительных химических и биологических анализов проб испытываемой воды. </a:t>
            </a:r>
          </a:p>
          <a:p>
            <a:pPr algn="just" eaLnBrk="1" hangingPunct="1">
              <a:defRPr/>
            </a:pPr>
            <a:r>
              <a:rPr lang="en-US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стадия БПК, стадия окисления нестойких ОВ, при 18-20</a:t>
            </a:r>
            <a:r>
              <a:rPr lang="ru-RU" altLang="ru-RU" sz="1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 экспериментах развивается, как правило, по экспоненте.</a:t>
            </a:r>
            <a:r>
              <a:rPr lang="en-US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II-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стадия (часто развивается с малыми скоростями линейно) – стадия окисления сравнительно стойких к биохимическому разложению ОВ, их оценка возможна при достаточно продолжительных периодах наблюдений. Микробиологи называют линейное развитие БПК – «эндогенным дыханием» (с использованием микрофлорой ресурсов клетки на дальнейший рост).</a:t>
            </a:r>
          </a:p>
          <a:p>
            <a:pPr algn="just" eaLnBrk="1" hangingPunct="1">
              <a:defRPr/>
            </a:pP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интенсификация </a:t>
            </a:r>
            <a:r>
              <a:rPr lang="en-US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-й стадии потребления О</a:t>
            </a:r>
            <a:r>
              <a:rPr lang="ru-RU" altLang="ru-RU" sz="19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отмечаемой при экспериментальном изучении процесса (особенно в загрязненных водах), означает активизацию окисления </a:t>
            </a:r>
            <a:r>
              <a:rPr lang="en-US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-содержащих соединений, или других присутствующих в воде загрязняющих веществ. </a:t>
            </a:r>
          </a:p>
          <a:p>
            <a:pPr eaLnBrk="1" hangingPunct="1">
              <a:defRPr/>
            </a:pP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Номер слайда 4">
            <a:extLst>
              <a:ext uri="{FF2B5EF4-FFF2-40B4-BE49-F238E27FC236}">
                <a16:creationId xmlns:a16="http://schemas.microsoft.com/office/drawing/2014/main" xmlns="" id="{B95F6DC0-A3B7-48F7-B0B3-2096FBDFA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C40E317-8F4A-427E-9011-D25B3CCC7592}" type="slidenum">
              <a:rPr lang="ru-RU" altLang="ru-RU" smtClean="0">
                <a:solidFill>
                  <a:srgbClr val="FFFFFF"/>
                </a:solidFill>
              </a:rPr>
              <a:pPr/>
              <a:t>32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E047B-F7BD-4510-B4AB-B8B3EAC3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7223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4000"/>
              <a:t>Моно- и мультистадийные БПК - кривые</a:t>
            </a:r>
          </a:p>
        </p:txBody>
      </p:sp>
      <p:pic>
        <p:nvPicPr>
          <p:cNvPr id="36867" name="Picture 2" descr="C:\Documents and Settings\Guf\Рабочий стол\Scan\img029.jpg">
            <a:extLst>
              <a:ext uri="{FF2B5EF4-FFF2-40B4-BE49-F238E27FC236}">
                <a16:creationId xmlns:a16="http://schemas.microsoft.com/office/drawing/2014/main" xmlns="" id="{DA39D5A2-3D08-483F-870A-CA1B915C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009650"/>
            <a:ext cx="7715250" cy="55006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xmlns="" id="{056797D4-9547-4F64-B8A9-087DDE3A2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F63C482-B7C3-4F2A-A84B-FB58E177EEA9}" type="slidenum">
              <a:rPr lang="ru-RU" altLang="ru-RU" smtClean="0">
                <a:solidFill>
                  <a:srgbClr val="FFFFFF"/>
                </a:solidFill>
              </a:rPr>
              <a:pPr/>
              <a:t>33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DABEAB-2D5D-4877-8E95-4F88A301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8318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dirty="0">
                <a:latin typeface="Arial" panose="020B0604020202020204" pitchFamily="34" charset="0"/>
              </a:rPr>
              <a:t>Автохтонное ОВ:</a:t>
            </a:r>
            <a:endParaRPr lang="ru-RU" dirty="0"/>
          </a:p>
        </p:txBody>
      </p:sp>
      <p:sp>
        <p:nvSpPr>
          <p:cNvPr id="37891" name="Прямоугольник 2">
            <a:extLst>
              <a:ext uri="{FF2B5EF4-FFF2-40B4-BE49-F238E27FC236}">
                <a16:creationId xmlns:a16="http://schemas.microsoft.com/office/drawing/2014/main" xmlns="" id="{2009AB2C-80E5-4EB3-8735-CCA74666C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1216025"/>
            <a:ext cx="7551738" cy="5018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меняется мало:  от 1.7 до 4.4 (среднее 3.2±0.8) мг С/л; наименьшее – в олиготрофных озерах (Урос, Урозеро, Вендюрское, Каменное, Онежское – центральный плес). При цветении воды в евтрофных озерах возрастает растворенное автохтонное ОВ за счет взвешенной формы. </a:t>
            </a:r>
          </a:p>
          <a:p>
            <a:pPr algn="just">
              <a:lnSpc>
                <a:spcPct val="80000"/>
              </a:lnSpc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автохтонного ОВ – углеводы (У), липиды (Л) и белок (Б)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Среднегодовые концентрации У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в олиго- и мезотрофных озерах близки (в среднем 3.7 мг/л, или 1.5 мг С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л), а в евтрофных – 4.8 мг/л, или 1.9 мг С/л. Доля У в ОВ в среднем 21%.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Содержание Л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(по С) – в ~6 раз ниже (всего 2.1–5.0%), зимой наименьшее, весной – наибольшее, летом и осенью – 3.5%. Наименьшая доля Л отмечена в высокогумусных озерах, наибольшая – в олигогумусных олиготрофных озерах с высоким содержанием автохтонного ОВ (до 6–14% с наибольшим весной при активной вегетации диатомовых).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Содержание Б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в малых озерах –  0.1–0.92 (среднее 0.27) мг/л, а в больших стратифицированных (например, в Ладожском и Онежском) при вегетации планктона – 0.02–0.21 (0.09) мг/л. В озерах Карелии на долю Б приходится 1.4%  общего ОВ (по ХПК). </a:t>
            </a:r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xmlns="" id="{FCE408D9-2360-4911-97D5-A1F9D40A9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DAB250-0E74-4253-86A8-F3DA96C33D2D}" type="slidenum">
              <a:rPr lang="ru-RU" altLang="ru-RU" smtClean="0">
                <a:solidFill>
                  <a:srgbClr val="FFFFFF"/>
                </a:solidFill>
              </a:rPr>
              <a:pPr/>
              <a:t>34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082CB4-616C-4263-8CF4-C5277AAD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9271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dirty="0">
                <a:latin typeface="Arial" panose="020B0604020202020204" pitchFamily="34" charset="0"/>
              </a:rPr>
              <a:t>Аллохтонное ОВ:</a:t>
            </a:r>
            <a:endParaRPr lang="ru-RU" dirty="0"/>
          </a:p>
        </p:txBody>
      </p:sp>
      <p:sp>
        <p:nvSpPr>
          <p:cNvPr id="38915" name="Прямоугольник 2">
            <a:extLst>
              <a:ext uri="{FF2B5EF4-FFF2-40B4-BE49-F238E27FC236}">
                <a16:creationId xmlns:a16="http://schemas.microsoft.com/office/drawing/2014/main" xmlns="" id="{B84381EF-56D8-4891-A105-1EA18D397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5" y="1214438"/>
            <a:ext cx="7712075" cy="541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400">
                <a:latin typeface="Arial" panose="020B0604020202020204" pitchFamily="34" charset="0"/>
              </a:rPr>
              <a:t>Преобладает в поверхностных водах гумидной зоны, в водоемах Карелии его концентрации сильно меняются: от 0.9 до 22.3 (среднее 6.4±4.6) мг С/л (по ХПК); наибольшее содержание – в высокогумусных озерах (Верхнее, Вегарус, Салонъярви, Шотозеро), а наименьшее –  в ультра- олигогумусных озерах (Урос, Урозеро).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400">
                <a:latin typeface="Arial" panose="020B0604020202020204" pitchFamily="34" charset="0"/>
              </a:rPr>
              <a:t>В высокогумусных озерах при высоком аллохтонном ОВ  (до 83%)  содержание в нем </a:t>
            </a:r>
            <a:r>
              <a:rPr lang="ru-RU" altLang="ru-RU" sz="2400" b="1">
                <a:latin typeface="Arial" panose="020B0604020202020204" pitchFamily="34" charset="0"/>
              </a:rPr>
              <a:t>гумусовых веществ (фульвовых и гуминовых кислот)</a:t>
            </a:r>
            <a:r>
              <a:rPr lang="ru-RU" altLang="ru-RU" sz="2400">
                <a:latin typeface="Arial" panose="020B0604020202020204" pitchFamily="34" charset="0"/>
              </a:rPr>
              <a:t> достигало в среднем 89%</a:t>
            </a:r>
            <a:r>
              <a:rPr lang="en-US" altLang="ru-RU" sz="2400">
                <a:latin typeface="Arial" panose="020B0604020202020204" pitchFamily="34" charset="0"/>
              </a:rPr>
              <a:t> (</a:t>
            </a:r>
            <a:r>
              <a:rPr lang="ru-RU" altLang="ru-RU" sz="2400">
                <a:latin typeface="Arial" panose="020B0604020202020204" pitchFamily="34" charset="0"/>
              </a:rPr>
              <a:t>на долю фульво- и гуминовых кислот приходилось соответственно 76 и 24%). Содержание С в фульвокислотах менялось в разные сезоны в пределах 11.6–14.4 (среднее 13.5±1.5)  мг/л, а в гуминовых кислотах – 1.0–7.7 (4.6±3.4) мг/л.    </a:t>
            </a:r>
          </a:p>
        </p:txBody>
      </p:sp>
      <p:sp>
        <p:nvSpPr>
          <p:cNvPr id="38916" name="Номер слайда 3">
            <a:extLst>
              <a:ext uri="{FF2B5EF4-FFF2-40B4-BE49-F238E27FC236}">
                <a16:creationId xmlns:a16="http://schemas.microsoft.com/office/drawing/2014/main" xmlns="" id="{0FBB96F9-6897-4F10-A091-10B321463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E656E4-58AC-43E6-925F-2DFCB8127095}" type="slidenum">
              <a:rPr lang="ru-RU" altLang="ru-RU" smtClean="0">
                <a:solidFill>
                  <a:srgbClr val="FFFFFF"/>
                </a:solidFill>
              </a:rPr>
              <a:pPr/>
              <a:t>35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4690BB-3456-49F7-9028-ACC58B16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БПК-кривых по классификации П.А. </a:t>
            </a:r>
            <a:r>
              <a:rPr lang="ru-RU" altLang="ru-RU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Лозовика</a:t>
            </a:r>
            <a: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 экспериментам 2012–17 гг. с водой из водоемов Карелии): </a:t>
            </a:r>
            <a:endParaRPr lang="ru-RU" sz="3200" dirty="0"/>
          </a:p>
        </p:txBody>
      </p:sp>
      <p:pic>
        <p:nvPicPr>
          <p:cNvPr id="39939" name="Picture 6">
            <a:extLst>
              <a:ext uri="{FF2B5EF4-FFF2-40B4-BE49-F238E27FC236}">
                <a16:creationId xmlns:a16="http://schemas.microsoft.com/office/drawing/2014/main" xmlns="" id="{9207248A-3B62-44BE-9C30-DD7B51481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847850"/>
            <a:ext cx="591343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Прямоугольник 3">
            <a:extLst>
              <a:ext uri="{FF2B5EF4-FFF2-40B4-BE49-F238E27FC236}">
                <a16:creationId xmlns:a16="http://schemas.microsoft.com/office/drawing/2014/main" xmlns="" id="{61CB5435-3B56-4C0E-BF73-4E9D73B25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2433638"/>
            <a:ext cx="35036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1- экспоненциальный; </a:t>
            </a:r>
          </a:p>
          <a:p>
            <a:pPr>
              <a:buFontTx/>
              <a:buAutoNum type="arabicPeriod"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 – линейный; </a:t>
            </a:r>
          </a:p>
          <a:p>
            <a:pPr>
              <a:buFontTx/>
              <a:buAutoNum type="arabicPeriod"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3а, б – каскадный  при 10 и 20 </a:t>
            </a:r>
            <a:r>
              <a:rPr lang="ru-RU" altLang="ru-RU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 (названия даны по виду БПК-кривых, без привязки на уравнения) </a:t>
            </a:r>
            <a:endParaRPr lang="ru-RU" altLang="ru-RU" sz="2000"/>
          </a:p>
        </p:txBody>
      </p:sp>
      <p:sp>
        <p:nvSpPr>
          <p:cNvPr id="39941" name="Номер слайда 4">
            <a:extLst>
              <a:ext uri="{FF2B5EF4-FFF2-40B4-BE49-F238E27FC236}">
                <a16:creationId xmlns:a16="http://schemas.microsoft.com/office/drawing/2014/main" xmlns="" id="{2FA3E000-7B66-482B-9DF0-76E4E010C6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38C1AA-0581-422B-91B6-A6211AD5FCB9}" type="slidenum">
              <a:rPr lang="ru-RU" altLang="ru-RU" smtClean="0">
                <a:solidFill>
                  <a:srgbClr val="FFFFFF"/>
                </a:solidFill>
              </a:rPr>
              <a:pPr/>
              <a:t>36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A43B2F-AE9E-466D-B1AA-114101F2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636" y="749300"/>
            <a:ext cx="10058400" cy="3344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3600" b="1" dirty="0">
                <a:cs typeface="Times New Roman" panose="02020603050405020304" pitchFamily="18" charset="0"/>
              </a:rPr>
              <a:t>Исследуемые Акватории Онежского озера:</a:t>
            </a:r>
            <a:br>
              <a:rPr lang="ru-RU" altLang="ru-RU" sz="3600" b="1" dirty="0">
                <a:cs typeface="Times New Roman" panose="02020603050405020304" pitchFamily="18" charset="0"/>
              </a:rPr>
            </a:br>
            <a:endParaRPr lang="ru-RU" sz="36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126728-080E-4DD7-B04C-30C87FA42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963" y="1846263"/>
            <a:ext cx="4938712" cy="7366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6" name="Объект 3">
            <a:extLst>
              <a:ext uri="{FF2B5EF4-FFF2-40B4-BE49-F238E27FC236}">
                <a16:creationId xmlns:a16="http://schemas.microsoft.com/office/drawing/2014/main" xmlns="" id="{B4C43D3E-1FAD-433D-BA33-15BDF91ED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6963" y="1338263"/>
            <a:ext cx="10115550" cy="141922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F6D7C7-8D8C-448F-BD3E-0AEB36E41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8238" y="4867275"/>
            <a:ext cx="4937125" cy="6731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318" name="Объект 5">
            <a:extLst>
              <a:ext uri="{FF2B5EF4-FFF2-40B4-BE49-F238E27FC236}">
                <a16:creationId xmlns:a16="http://schemas.microsoft.com/office/drawing/2014/main" xmlns="" id="{0C1A8F70-343E-4EE8-AD96-0358F1F7D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868305" y="2108201"/>
            <a:ext cx="2862263" cy="3177646"/>
          </a:xfrm>
        </p:spPr>
        <p:txBody>
          <a:bodyPr/>
          <a:lstStyle/>
          <a:p>
            <a:r>
              <a:rPr lang="ru-RU" altLang="ru-RU" sz="2800" dirty="0">
                <a:solidFill>
                  <a:srgbClr val="3138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Карта-схема отбора проб в различных районах Онежского озера в 2013-2017 гг.</a:t>
            </a:r>
          </a:p>
          <a:p>
            <a:endParaRPr lang="ru-RU" altLang="ru-RU" dirty="0"/>
          </a:p>
        </p:txBody>
      </p:sp>
      <p:sp>
        <p:nvSpPr>
          <p:cNvPr id="13319" name="Номер слайда 1">
            <a:extLst>
              <a:ext uri="{FF2B5EF4-FFF2-40B4-BE49-F238E27FC236}">
                <a16:creationId xmlns:a16="http://schemas.microsoft.com/office/drawing/2014/main" xmlns="" id="{977D5D2C-1490-43BF-9CF3-ADE92B6FC5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DAE325-F752-4534-9DF4-F839EB101ACE}" type="slidenum">
              <a:rPr lang="ru-RU" altLang="ru-RU" sz="2800" smtClean="0">
                <a:solidFill>
                  <a:srgbClr val="FFFFFF"/>
                </a:solidFill>
                <a:latin typeface="Arial Black" panose="020B0A04020102020204" pitchFamily="34" charset="0"/>
              </a:rPr>
              <a:pPr/>
              <a:t>4</a:t>
            </a:fld>
            <a:endParaRPr lang="ru-RU" altLang="ru-RU" sz="28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3320" name="Рисунок 8">
            <a:extLst>
              <a:ext uri="{FF2B5EF4-FFF2-40B4-BE49-F238E27FC236}">
                <a16:creationId xmlns:a16="http://schemas.microsoft.com/office/drawing/2014/main" xmlns="" id="{7A36AB17-87E7-45F3-B048-F7D21D9C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5" y="641023"/>
            <a:ext cx="8732840" cy="570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C61EB9-0C82-4372-99A7-53CF7E3F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Исследуемые акватории Онежского озера (год, сезон, отбор проб воды)</a:t>
            </a:r>
            <a:endParaRPr lang="ru-RU" b="1" u="sng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62E234F-D92D-413F-8E0F-6F2BDF5C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91F29-6AA5-4876-8C3D-6D789A360067}" type="slidenum">
              <a:rPr lang="ru-RU" altLang="ru-RU" sz="3200" smtClean="0"/>
              <a:pPr>
                <a:defRPr/>
              </a:pPr>
              <a:t>5</a:t>
            </a:fld>
            <a:endParaRPr lang="ru-RU" alt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70000" y="1897529"/>
            <a:ext cx="101674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/>
              <a:t>1. </a:t>
            </a:r>
            <a:r>
              <a:rPr lang="ru-RU" sz="2800" b="1" dirty="0">
                <a:solidFill>
                  <a:srgbClr val="C00000"/>
                </a:solidFill>
              </a:rPr>
              <a:t>Центральный плес (ЦП): </a:t>
            </a:r>
            <a:r>
              <a:rPr lang="ru-RU" sz="2800" dirty="0"/>
              <a:t>2012 – в(1); 2013 – з, л, о (2), в(1);</a:t>
            </a:r>
          </a:p>
          <a:p>
            <a:pPr lvl="0" algn="just"/>
            <a:r>
              <a:rPr lang="ru-RU" sz="2800" dirty="0"/>
              <a:t>    2016 – в (2), о (1); 2017 – з, в (1).</a:t>
            </a:r>
          </a:p>
          <a:p>
            <a:pPr lvl="0" algn="just"/>
            <a:r>
              <a:rPr lang="ru-RU" sz="2800" dirty="0"/>
              <a:t>2. </a:t>
            </a:r>
            <a:r>
              <a:rPr lang="ru-RU" sz="2800" b="1" dirty="0">
                <a:solidFill>
                  <a:srgbClr val="C00000"/>
                </a:solidFill>
              </a:rPr>
              <a:t>Пухтинская губа (</a:t>
            </a:r>
            <a:r>
              <a:rPr lang="ru-RU" sz="2800" b="1" dirty="0" err="1">
                <a:solidFill>
                  <a:srgbClr val="C00000"/>
                </a:solidFill>
              </a:rPr>
              <a:t>ПхТ</a:t>
            </a:r>
            <a:r>
              <a:rPr lang="ru-RU" sz="2800" b="1" dirty="0">
                <a:solidFill>
                  <a:srgbClr val="C00000"/>
                </a:solidFill>
              </a:rPr>
              <a:t>): </a:t>
            </a:r>
            <a:r>
              <a:rPr lang="ru-RU" sz="2800" dirty="0"/>
              <a:t>2013 – в, л, о (1).</a:t>
            </a:r>
          </a:p>
          <a:p>
            <a:pPr lvl="0" algn="just"/>
            <a:r>
              <a:rPr lang="ru-RU" sz="2800" dirty="0"/>
              <a:t>3. </a:t>
            </a:r>
            <a:r>
              <a:rPr lang="ru-RU" sz="2800" b="1" dirty="0">
                <a:solidFill>
                  <a:srgbClr val="C00000"/>
                </a:solidFill>
              </a:rPr>
              <a:t>Кондопожская губа (КГ): </a:t>
            </a:r>
            <a:r>
              <a:rPr lang="ru-RU" sz="2800" dirty="0"/>
              <a:t>2013 – з, в, л, о (2).</a:t>
            </a:r>
          </a:p>
          <a:p>
            <a:pPr lvl="0" algn="just"/>
            <a:r>
              <a:rPr lang="ru-RU" sz="2800" dirty="0"/>
              <a:t>4. </a:t>
            </a:r>
            <a:r>
              <a:rPr lang="ru-RU" sz="2800" b="1" dirty="0">
                <a:solidFill>
                  <a:srgbClr val="C00000"/>
                </a:solidFill>
              </a:rPr>
              <a:t>Устье р. Шуи (РШ): </a:t>
            </a:r>
            <a:r>
              <a:rPr lang="ru-RU" sz="2800" dirty="0"/>
              <a:t>2013 – з, в, л, о; 2016 – з, в; 2017 – з, в (1).</a:t>
            </a:r>
          </a:p>
          <a:p>
            <a:pPr lvl="0" algn="just"/>
            <a:r>
              <a:rPr lang="ru-RU" sz="2800" dirty="0"/>
              <a:t>5. </a:t>
            </a:r>
            <a:r>
              <a:rPr lang="ru-RU" sz="2800" b="1" dirty="0">
                <a:solidFill>
                  <a:srgbClr val="C00000"/>
                </a:solidFill>
              </a:rPr>
              <a:t>Петрозаводская губа (ПГ):</a:t>
            </a:r>
            <a:r>
              <a:rPr lang="ru-RU" sz="2800" dirty="0"/>
              <a:t>  2013 – з, в, л, о; 2016 – з, в (2), о (1);</a:t>
            </a:r>
          </a:p>
          <a:p>
            <a:pPr lvl="0" algn="just"/>
            <a:r>
              <a:rPr lang="ru-RU" sz="2800" dirty="0"/>
              <a:t>     2017 – з (2), в (1). </a:t>
            </a:r>
          </a:p>
          <a:p>
            <a:pPr lvl="0" algn="just"/>
            <a:r>
              <a:rPr lang="ru-RU" sz="2800" b="1" u="sng" dirty="0">
                <a:solidFill>
                  <a:srgbClr val="002060"/>
                </a:solidFill>
              </a:rPr>
              <a:t>Сезоны</a:t>
            </a:r>
            <a:r>
              <a:rPr lang="ru-RU" sz="2800" b="1" dirty="0">
                <a:solidFill>
                  <a:srgbClr val="002060"/>
                </a:solidFill>
              </a:rPr>
              <a:t>: </a:t>
            </a:r>
            <a:r>
              <a:rPr lang="ru-RU" sz="2800" dirty="0"/>
              <a:t>з – зима, </a:t>
            </a:r>
            <a:r>
              <a:rPr lang="ru-RU" sz="2800" b="1" dirty="0">
                <a:solidFill>
                  <a:srgbClr val="00B050"/>
                </a:solidFill>
              </a:rPr>
              <a:t>в – весна</a:t>
            </a:r>
            <a:r>
              <a:rPr lang="ru-RU" sz="2800" dirty="0"/>
              <a:t>, </a:t>
            </a:r>
            <a:r>
              <a:rPr lang="ru-RU" sz="2800" b="1" dirty="0">
                <a:solidFill>
                  <a:srgbClr val="C00000"/>
                </a:solidFill>
              </a:rPr>
              <a:t>л – лето</a:t>
            </a:r>
            <a:r>
              <a:rPr lang="ru-RU" sz="2800" dirty="0"/>
              <a:t>, </a:t>
            </a:r>
            <a:r>
              <a:rPr lang="ru-RU" sz="2800" b="1" dirty="0">
                <a:solidFill>
                  <a:schemeClr val="accent2"/>
                </a:solidFill>
              </a:rPr>
              <a:t>о – осень.</a:t>
            </a:r>
          </a:p>
          <a:p>
            <a:pPr lvl="0" algn="just"/>
            <a:r>
              <a:rPr lang="ru-RU" sz="2800" b="1" u="sng" dirty="0">
                <a:solidFill>
                  <a:srgbClr val="0000CC"/>
                </a:solidFill>
              </a:rPr>
              <a:t>Отбор проб воды</a:t>
            </a:r>
            <a:r>
              <a:rPr lang="ru-RU" sz="2800" b="1" dirty="0">
                <a:solidFill>
                  <a:srgbClr val="00B050"/>
                </a:solidFill>
              </a:rPr>
              <a:t>: </a:t>
            </a:r>
            <a:r>
              <a:rPr lang="ru-RU" sz="2800" dirty="0"/>
              <a:t>(1) – из горизонта – </a:t>
            </a:r>
            <a:r>
              <a:rPr lang="ru-RU" sz="2800" dirty="0">
                <a:solidFill>
                  <a:srgbClr val="0000CC"/>
                </a:solidFill>
              </a:rPr>
              <a:t>0.5 или 1 м</a:t>
            </a:r>
            <a:r>
              <a:rPr lang="ru-RU" sz="2800" dirty="0"/>
              <a:t>; </a:t>
            </a:r>
          </a:p>
          <a:p>
            <a:pPr lvl="0" algn="just"/>
            <a:r>
              <a:rPr lang="ru-RU" sz="2800" dirty="0"/>
              <a:t>                           (2) – из разных горизонтов слоя -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от 1 м до дна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065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C61EB9-0C82-4372-99A7-53CF7E3F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u="sng" dirty="0"/>
              <a:t>Органическое вещество (ОВ) природных вод</a:t>
            </a:r>
            <a:endParaRPr lang="ru-RU" u="sng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62E234F-D92D-413F-8E0F-6F2BDF5C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91F29-6AA5-4876-8C3D-6D789A360067}" type="slidenum">
              <a:rPr lang="ru-RU" altLang="ru-RU" sz="3200" smtClean="0"/>
              <a:pPr>
                <a:defRPr/>
              </a:pPr>
              <a:t>6</a:t>
            </a:fld>
            <a:endParaRPr lang="ru-RU" alt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38BF18-7C38-4C6B-A8E9-F5FD17022BA5}"/>
              </a:ext>
            </a:extLst>
          </p:cNvPr>
          <p:cNvSpPr txBox="1"/>
          <p:nvPr/>
        </p:nvSpPr>
        <p:spPr>
          <a:xfrm>
            <a:off x="1155348" y="2027956"/>
            <a:ext cx="2178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Автохтонное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311338-12CC-40DD-AE2D-A859CEDD0057}"/>
              </a:ext>
            </a:extLst>
          </p:cNvPr>
          <p:cNvSpPr txBox="1"/>
          <p:nvPr/>
        </p:nvSpPr>
        <p:spPr>
          <a:xfrm>
            <a:off x="5802489" y="202795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Аллохтонное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97D284-C180-4EA8-B7F6-12C24D5D35A5}"/>
              </a:ext>
            </a:extLst>
          </p:cNvPr>
          <p:cNvSpPr txBox="1"/>
          <p:nvPr/>
        </p:nvSpPr>
        <p:spPr>
          <a:xfrm>
            <a:off x="880531" y="2568023"/>
            <a:ext cx="405271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u="sng" dirty="0"/>
              <a:t>Источники поступления:</a:t>
            </a:r>
            <a:r>
              <a:rPr lang="ru-RU" sz="2400" b="1" dirty="0"/>
              <a:t> </a:t>
            </a:r>
          </a:p>
          <a:p>
            <a:pPr>
              <a:buNone/>
            </a:pPr>
            <a:r>
              <a:rPr lang="ru-RU" sz="2400" dirty="0"/>
              <a:t>   </a:t>
            </a:r>
          </a:p>
          <a:p>
            <a:pPr>
              <a:buNone/>
            </a:pPr>
            <a:r>
              <a:rPr lang="ru-RU" sz="2000" b="1" dirty="0"/>
              <a:t> В самом водоеме за счет продукционно-</a:t>
            </a:r>
            <a:r>
              <a:rPr lang="ru-RU" sz="2000" b="1" dirty="0" err="1"/>
              <a:t>деструкционных</a:t>
            </a:r>
            <a:r>
              <a:rPr lang="ru-RU" sz="2000" b="1" dirty="0"/>
              <a:t> процессов</a:t>
            </a:r>
          </a:p>
          <a:p>
            <a:pP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SzPct val="76000"/>
              <a:buNone/>
            </a:pPr>
            <a:r>
              <a:rPr lang="ru-RU" sz="2000" b="1" dirty="0">
                <a:solidFill>
                  <a:schemeClr val="accent1"/>
                </a:solidFill>
              </a:rPr>
              <a:t>Углеводы, липиды, белки, летучие органические кислоты и др.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9A6778-852F-4CBE-BEED-B13556FAF8E5}"/>
              </a:ext>
            </a:extLst>
          </p:cNvPr>
          <p:cNvSpPr txBox="1"/>
          <p:nvPr/>
        </p:nvSpPr>
        <p:spPr>
          <a:xfrm>
            <a:off x="7258756" y="2568023"/>
            <a:ext cx="3680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u="sng" dirty="0"/>
              <a:t>Источники   поступления: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D5D4C3-49CD-4743-A6C4-7A499E94390C}"/>
              </a:ext>
            </a:extLst>
          </p:cNvPr>
          <p:cNvSpPr txBox="1"/>
          <p:nvPr/>
        </p:nvSpPr>
        <p:spPr>
          <a:xfrm>
            <a:off x="6890994" y="3262544"/>
            <a:ext cx="1903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Поступление  с </a:t>
            </a:r>
          </a:p>
          <a:p>
            <a:r>
              <a:rPr lang="ru-RU" sz="2000" b="1" dirty="0"/>
              <a:t>водосборной </a:t>
            </a:r>
          </a:p>
          <a:p>
            <a:r>
              <a:rPr lang="ru-RU" sz="2000" b="1" dirty="0"/>
              <a:t>территории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7512275-B949-4110-A6FB-0B89B9792B4C}"/>
              </a:ext>
            </a:extLst>
          </p:cNvPr>
          <p:cNvSpPr txBox="1"/>
          <p:nvPr/>
        </p:nvSpPr>
        <p:spPr>
          <a:xfrm>
            <a:off x="6558846" y="4185874"/>
            <a:ext cx="28673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Соединения гумусовой природы (</a:t>
            </a:r>
            <a:r>
              <a:rPr lang="ru-RU" sz="2000" b="1" dirty="0" err="1">
                <a:solidFill>
                  <a:schemeClr val="accent1"/>
                </a:solidFill>
              </a:rPr>
              <a:t>фульвовые</a:t>
            </a:r>
            <a:r>
              <a:rPr lang="ru-RU" sz="2000" b="1" dirty="0">
                <a:solidFill>
                  <a:schemeClr val="accent1"/>
                </a:solidFill>
              </a:rPr>
              <a:t> и гуминовые кислоты и их соли)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FD807D5-994E-4188-B112-17F615135E67}"/>
              </a:ext>
            </a:extLst>
          </p:cNvPr>
          <p:cNvSpPr txBox="1"/>
          <p:nvPr/>
        </p:nvSpPr>
        <p:spPr>
          <a:xfrm>
            <a:off x="9640711" y="3071079"/>
            <a:ext cx="2381956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Сточные воды</a:t>
            </a: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1"/>
                </a:solidFill>
              </a:rPr>
              <a:t>Комплекс органических соединений антропогенного происхождения</a:t>
            </a:r>
          </a:p>
        </p:txBody>
      </p:sp>
    </p:spTree>
    <p:extLst>
      <p:ext uri="{BB962C8B-B14F-4D97-AF65-F5344CB8AC3E}">
        <p14:creationId xmlns:p14="http://schemas.microsoft.com/office/powerpoint/2010/main" val="295843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8CF62-18E7-497E-AC3B-556CDF68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887" y="151872"/>
            <a:ext cx="10058400" cy="888118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Содержание органического вещества в районах Онежского озера (средние по всем изменениям)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FCF1AE5-7817-437E-AD4B-0F50FACA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4088" y="6445956"/>
            <a:ext cx="1311275" cy="317318"/>
          </a:xfrm>
        </p:spPr>
        <p:txBody>
          <a:bodyPr/>
          <a:lstStyle/>
          <a:p>
            <a:pPr>
              <a:defRPr/>
            </a:pPr>
            <a:fld id="{2A691F29-6AA5-4876-8C3D-6D789A360067}" type="slidenum">
              <a:rPr lang="ru-RU" altLang="ru-RU" sz="3200" smtClean="0"/>
              <a:pPr>
                <a:defRPr/>
              </a:pPr>
              <a:t>7</a:t>
            </a:fld>
            <a:endParaRPr lang="ru-RU" alt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24598D-AFC7-4AE3-814B-81262EDE2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9" y="1039990"/>
            <a:ext cx="11823415" cy="51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BF175D-5933-47AA-BA8A-75918999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225" y="204788"/>
            <a:ext cx="10058400" cy="9286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Факторы, влияющие на развитие БПК в исследуемой воде: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11" name="Прямоугольник 2">
            <a:extLst>
              <a:ext uri="{FF2B5EF4-FFF2-40B4-BE49-F238E27FC236}">
                <a16:creationId xmlns:a16="http://schemas.microsoft.com/office/drawing/2014/main" xmlns="" id="{D0999EA9-5F59-454E-B1A7-CC758232E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1133475"/>
            <a:ext cx="10596563" cy="49871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 dirty="0"/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самого водоема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400" dirty="0"/>
              <a:t>– его специфичные особенности, морфометрия, трофический статус, состав компонентов, интенсивность естественных процессов образования ОВ в самом водоеме, степень антропогенного влияния, донные отложения, характерное качество воды; 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 dirty="0"/>
              <a:t> </a:t>
            </a:r>
            <a:r>
              <a:rPr lang="ru-RU" altLang="ru-RU" sz="2800" b="1" dirty="0">
                <a:solidFill>
                  <a:srgbClr val="FF0000"/>
                </a:solidFill>
              </a:rPr>
              <a:t>сезон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</a:rPr>
              <a:t>отбора проб воды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400" dirty="0"/>
              <a:t>– смена условий по возможному влиянию природных процессов регионального масштаба, определяющих особенности климата и разное влияние на характеристики качества воды в отдельные сезоны года; </a:t>
            </a:r>
            <a:endParaRPr lang="en-US" altLang="ru-RU" sz="2400" dirty="0"/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 dirty="0"/>
              <a:t> </a:t>
            </a:r>
            <a:r>
              <a:rPr lang="ru-RU" altLang="ru-RU" sz="2800" b="1" dirty="0">
                <a:solidFill>
                  <a:srgbClr val="FF0000"/>
                </a:solidFill>
              </a:rPr>
              <a:t>условия компоновки пробы воды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</a:rPr>
              <a:t>для эксперимента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400" dirty="0"/>
              <a:t>– вода из разных горизонтов водной толщи (1 м – дно), вода из одного горизонта (1 м, или у дна – 56 м), из слоев - </a:t>
            </a:r>
            <a:r>
              <a:rPr lang="ru-RU" altLang="ru-RU" sz="2400" dirty="0" err="1"/>
              <a:t>фотического</a:t>
            </a:r>
            <a:r>
              <a:rPr lang="ru-RU" altLang="ru-RU" sz="2400" dirty="0"/>
              <a:t> (1–13 м) или глубинного (13 м –дно);  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 dirty="0"/>
              <a:t> </a:t>
            </a:r>
            <a:r>
              <a:rPr lang="ru-RU" altLang="ru-RU" sz="2800" b="1" dirty="0">
                <a:solidFill>
                  <a:srgbClr val="FF0000"/>
                </a:solidFill>
              </a:rPr>
              <a:t>температурные условия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</a:rPr>
              <a:t>проведения эксперимента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400" dirty="0"/>
              <a:t>– влияют на специфику развития процесса БПК и окисления имеющихся в исследуемой воде разных форм ОВ в зависимости от суммарного влияния всех действующих факторов. </a:t>
            </a:r>
          </a:p>
        </p:txBody>
      </p:sp>
      <p:sp>
        <p:nvSpPr>
          <p:cNvPr id="17412" name="Номер слайда 2">
            <a:extLst>
              <a:ext uri="{FF2B5EF4-FFF2-40B4-BE49-F238E27FC236}">
                <a16:creationId xmlns:a16="http://schemas.microsoft.com/office/drawing/2014/main" xmlns="" id="{4B7B921A-6FB2-4FB4-9231-5C7DBEDBC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12350" y="6477000"/>
            <a:ext cx="20415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FC76BF2-437A-44E4-89B4-2D134F467F25}" type="slidenum">
              <a:rPr lang="ru-RU" altLang="ru-RU" sz="3600" b="1" smtClean="0">
                <a:solidFill>
                  <a:srgbClr val="FFFFFF"/>
                </a:solidFill>
              </a:rPr>
              <a:pPr/>
              <a:t>8</a:t>
            </a:fld>
            <a:endParaRPr lang="ru-RU" altLang="ru-RU" sz="36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6912B-4651-4CD8-BB63-F049D0DE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42875"/>
            <a:ext cx="10058400" cy="51276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800" dirty="0">
                <a:solidFill>
                  <a:srgbClr val="8E4221"/>
                </a:solidFill>
                <a:latin typeface="Arial Black" panose="020B0A04020102020204" pitchFamily="34" charset="0"/>
              </a:rPr>
              <a:t>Уравнения типов экспериментальных БПК кривых </a:t>
            </a:r>
            <a:r>
              <a:rPr lang="ru-RU" altLang="ru-RU" sz="2800" b="1" dirty="0">
                <a:solidFill>
                  <a:srgbClr val="8E4221"/>
                </a:solidFill>
              </a:rPr>
              <a:t>: </a:t>
            </a:r>
            <a:endParaRPr lang="ru-RU" altLang="ru-RU" sz="2800" dirty="0">
              <a:solidFill>
                <a:srgbClr val="8E4221"/>
              </a:solidFill>
            </a:endParaRPr>
          </a:p>
        </p:txBody>
      </p:sp>
      <p:sp>
        <p:nvSpPr>
          <p:cNvPr id="14339" name="Прямоугольник 2">
            <a:extLst>
              <a:ext uri="{FF2B5EF4-FFF2-40B4-BE49-F238E27FC236}">
                <a16:creationId xmlns:a16="http://schemas.microsoft.com/office/drawing/2014/main" xmlns="" id="{3606506A-6104-4B84-9925-F86F6443E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638175"/>
            <a:ext cx="11191875" cy="554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Тип 1 –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экспоненциальный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БПК = [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(1 -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k 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Тип 2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автокаталитический (</a:t>
            </a:r>
            <a:r>
              <a:rPr lang="ru-RU" altLang="ru-RU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БПК = [В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о1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- 1)]/(1 +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о1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algn="ctr"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Тип 3 –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экспоненциально- автокаталитический (</a:t>
            </a:r>
            <a:r>
              <a:rPr lang="ru-RU" altLang="ru-RU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</a:p>
          <a:p>
            <a:pPr algn="ctr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     БПК = [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(1 -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k 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+ [В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о2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- 1)]/(1 +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о2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algn="ctr"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Тип 4 –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полиавтокаталитический (</a:t>
            </a:r>
            <a:r>
              <a:rPr lang="ru-RU" altLang="ru-RU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algn="ctr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     БПК=[В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о1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- 1)]/(1+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о1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)+[В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о2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- 1)]/(1+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о2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– экспоненциально-линейный (</a:t>
            </a:r>
            <a:r>
              <a:rPr lang="en-US" altLang="ru-RU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БПК = [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(1 -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k 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ru-RU" sz="24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ru-RU" altLang="ru-RU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– автокаталитически–линейный (</a:t>
            </a:r>
            <a:r>
              <a:rPr lang="ru-RU" altLang="ru-RU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БПК = [В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о1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- 1)]/(1 +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о1 </a:t>
            </a:r>
            <a:r>
              <a:rPr lang="en-US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ru-RU" sz="24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Тип 7 - экспоненциально-автокаталитический-линейный (</a:t>
            </a:r>
            <a:r>
              <a:rPr lang="ru-RU" altLang="ru-RU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ЕАL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</a:p>
          <a:p>
            <a:pPr algn="ctr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     БПК = [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]1 (1 –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k 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+ [В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о2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- 1)]/(1 +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о2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ru-RU" sz="24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Тип 8 – полиавтокаталитический – линейный (</a:t>
            </a:r>
            <a:r>
              <a:rPr lang="ru-RU" altLang="ru-RU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en-US" altLang="ru-RU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algn="ctr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БПК=[В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о1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- 1)]/(1+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о1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)+[В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о2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- 1)]/(1+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о2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ru-RU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ru-RU" sz="2400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340" name="Номер слайда 2">
            <a:extLst>
              <a:ext uri="{FF2B5EF4-FFF2-40B4-BE49-F238E27FC236}">
                <a16:creationId xmlns:a16="http://schemas.microsoft.com/office/drawing/2014/main" xmlns="" id="{DA3A1E7A-4B60-45C6-A3CD-93F625A828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771313" y="6459538"/>
            <a:ext cx="4206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FB2D72A-5E1A-4449-8B6C-F1F3BF341555}" type="slidenum">
              <a:rPr lang="ru-RU" altLang="ru-RU" sz="3600" b="1" smtClean="0">
                <a:solidFill>
                  <a:srgbClr val="FFFFFF"/>
                </a:solidFill>
              </a:rPr>
              <a:pPr/>
              <a:t>9</a:t>
            </a:fld>
            <a:r>
              <a:rPr lang="ru-RU" altLang="ru-RU" sz="36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2044</TotalTime>
  <Words>6031</Words>
  <Application>Microsoft Office PowerPoint</Application>
  <PresentationFormat>Произвольный</PresentationFormat>
  <Paragraphs>773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Ретро</vt:lpstr>
      <vt:lpstr>1_Специальное оформление</vt:lpstr>
      <vt:lpstr>Специальное оформление</vt:lpstr>
      <vt:lpstr>     Окисление компонентов органического вещества в воде из разных районов Онежского озера: исследование по результатам длительных БПК-экспериментов    </vt:lpstr>
      <vt:lpstr>Презентация PowerPoint</vt:lpstr>
      <vt:lpstr>Презентация PowerPoint</vt:lpstr>
      <vt:lpstr>Исследуемые Акватории Онежского озера: </vt:lpstr>
      <vt:lpstr>Исследуемые акватории Онежского озера (год, сезон, отбор проб воды)</vt:lpstr>
      <vt:lpstr>Органическое вещество (ОВ) природных вод</vt:lpstr>
      <vt:lpstr>Содержание органического вещества в районах Онежского озера (средние по всем изменениям)</vt:lpstr>
      <vt:lpstr>Факторы, влияющие на развитие БПК в исследуемой воде:</vt:lpstr>
      <vt:lpstr>Уравнения типов экспериментальных БПК кривых : </vt:lpstr>
      <vt:lpstr>Кинетические параметры, определяемые при обработке экспериментальных  БПК данных :</vt:lpstr>
      <vt:lpstr>Рис. 2. Пример развития БПК в экспериментах при 20 и 10 оС с водой из разных акваторий Онежского озера – ЦП (а), ПхГ (б), КГ (в), ПГ (г), отобранной весной 2013 г.</vt:lpstr>
      <vt:lpstr>Параметры БПК (средние по всем измерениям)</vt:lpstr>
      <vt:lpstr>Вывод по средним значениям  параметров БПК: 1. для разных районов есть отличия в значениях средних параметров БПК I-й стадии – они связаны с различным содержанием в водах лабильного вещества и пропорций автохтонного и аллохтонного ОВ; 2. нет отличий в скоростях окисления ОВ по разным районам для линейной стадии (эта стадия требует детального анализа)  </vt:lpstr>
      <vt:lpstr>  </vt:lpstr>
      <vt:lpstr>Значения показателей во взаимосвязях I - Ш  на рис. 4а - б:</vt:lpstr>
      <vt:lpstr>   Значения показателей во взаимосвязях I - Ш  на рис. 4в - г:</vt:lpstr>
      <vt:lpstr>Выводы по взаимосвязям показателей ОВ и параметров БПК на рис. 4:</vt:lpstr>
      <vt:lpstr>Рис. 5. Зависимости между исходными концентрациями взвешенного вещества и общим потреблением кислорода на линейной стадии (ωS·126) в водах из разных районов Онежского озера при: (а) – 20 оС и (б) – 10 оС </vt:lpstr>
      <vt:lpstr>Особенности показателей во взаимосвязи I  на рис. 5:</vt:lpstr>
      <vt:lpstr>Особенности показателей во взаимосвязи II  на рис. 5:</vt:lpstr>
      <vt:lpstr>Особенности показателей во взаимосвязи III  на рис. 5:</vt:lpstr>
      <vt:lpstr>Выводы по выявленным взаимосвязям показателей ОВ с кинетическими параметрами БПК: </vt:lpstr>
      <vt:lpstr>Публикации по данной теме:</vt:lpstr>
      <vt:lpstr>Презентация PowerPoint</vt:lpstr>
      <vt:lpstr>Статистика по типам кривых БПК в экспериментах в разные сезоны из разных горизонтов в центральной части Онежского озера (над чертой – при 20оС, под чертой – при 10 оС)</vt:lpstr>
      <vt:lpstr>Статистика по типам кривых БПК в экспериментах с водой из центральной части Онежского озера в разные годы и сезоны – над чертой – при 20оС, под чертой – при 10 оС </vt:lpstr>
      <vt:lpstr>Многолетние (2012-2017 гг.) долгосрочные опыты по кинетике БПК позволили</vt:lpstr>
      <vt:lpstr>Выводы по результатам исследований: </vt:lpstr>
      <vt:lpstr>Презентация PowerPoint</vt:lpstr>
      <vt:lpstr>Статистика по БПК-экспериментам:</vt:lpstr>
      <vt:lpstr>Статистика по типам кривых БПК в экспериментах при 20оС с водой из разных водоемов Карелии (прочерк – нет данных)</vt:lpstr>
      <vt:lpstr>Интерпретация процесса БПК</vt:lpstr>
      <vt:lpstr>Моно- и мультистадийные БПК - кривые</vt:lpstr>
      <vt:lpstr>Автохтонное ОВ:</vt:lpstr>
      <vt:lpstr>Аллохтонное ОВ:</vt:lpstr>
      <vt:lpstr>Основные типы БПК-кривых по классификации П.А. Лозовика (по экспериментам 2012–17 гг. с водой из водоемов Карелии):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КИНЕТИЧЕСКИЕ ПАРАМЕТРЫ БПК, ХАРАКТЕРИЗУЮЩИЕ  ДЛИТЕЛЬНЫЕ ОПЫТЫ С ВОДОЙ ИЗ ОНЕЖСКОГО ОЗЕРА</dc:title>
  <dc:creator>MZobkova</dc:creator>
  <cp:lastModifiedBy>OIT</cp:lastModifiedBy>
  <cp:revision>269</cp:revision>
  <dcterms:created xsi:type="dcterms:W3CDTF">2019-10-19T16:43:14Z</dcterms:created>
  <dcterms:modified xsi:type="dcterms:W3CDTF">2022-04-13T11:38:40Z</dcterms:modified>
</cp:coreProperties>
</file>